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 id="2147483664" r:id="rId3"/>
  </p:sldMasterIdLst>
  <p:notesMasterIdLst>
    <p:notesMasterId r:id="rId26"/>
  </p:notesMasterIdLst>
  <p:sldIdLst>
    <p:sldId id="274" r:id="rId4"/>
    <p:sldId id="256" r:id="rId5"/>
    <p:sldId id="259" r:id="rId6"/>
    <p:sldId id="278" r:id="rId7"/>
    <p:sldId id="408" r:id="rId8"/>
    <p:sldId id="409" r:id="rId9"/>
    <p:sldId id="410" r:id="rId10"/>
    <p:sldId id="411" r:id="rId11"/>
    <p:sldId id="279" r:id="rId12"/>
    <p:sldId id="281" r:id="rId13"/>
    <p:sldId id="280" r:id="rId14"/>
    <p:sldId id="283" r:id="rId15"/>
    <p:sldId id="258" r:id="rId16"/>
    <p:sldId id="365" r:id="rId17"/>
    <p:sldId id="369" r:id="rId18"/>
    <p:sldId id="406" r:id="rId19"/>
    <p:sldId id="370" r:id="rId20"/>
    <p:sldId id="371" r:id="rId21"/>
    <p:sldId id="375" r:id="rId22"/>
    <p:sldId id="407" r:id="rId23"/>
    <p:sldId id="372" r:id="rId24"/>
    <p:sldId id="272"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hWKkJHs2b4Gl/rv2paXbTHqbLZb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2C54B0-A563-B149-AF4E-300278528E3B}" v="93" dt="2024-05-22T09:12:11.891"/>
  </p1510:revLst>
</p1510:revInfo>
</file>

<file path=ppt/tableStyles.xml><?xml version="1.0" encoding="utf-8"?>
<a:tblStyleLst xmlns:a="http://schemas.openxmlformats.org/drawingml/2006/main" def="{285A5549-4B41-4890-970E-2B36524E2168}">
  <a:tblStyle styleId="{285A5549-4B41-4890-970E-2B36524E216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0ED"/>
          </a:solidFill>
        </a:fill>
      </a:tcStyle>
    </a:wholeTbl>
    <a:band1H>
      <a:tcTxStyle/>
      <a:tcStyle>
        <a:tcBdr/>
        <a:fill>
          <a:solidFill>
            <a:srgbClr val="DDE0D8"/>
          </a:solidFill>
        </a:fill>
      </a:tcStyle>
    </a:band1H>
    <a:band2H>
      <a:tcTxStyle/>
      <a:tcStyle>
        <a:tcBdr/>
      </a:tcStyle>
    </a:band2H>
    <a:band1V>
      <a:tcTxStyle/>
      <a:tcStyle>
        <a:tcBdr/>
        <a:fill>
          <a:solidFill>
            <a:srgbClr val="DDE0D8"/>
          </a:solidFill>
        </a:fill>
      </a:tcStyle>
    </a:band1V>
    <a:band2V>
      <a:tcTxStyle/>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192"/>
    <p:restoredTop sz="95775"/>
  </p:normalViewPr>
  <p:slideViewPr>
    <p:cSldViewPr snapToGrid="0">
      <p:cViewPr varScale="1">
        <p:scale>
          <a:sx n="73" d="100"/>
          <a:sy n="73" d="100"/>
        </p:scale>
        <p:origin x="224" y="99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6726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3511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9" name="Google Shape;1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8786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6774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3241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5689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2564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114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4275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ca70476890_0_1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400"/>
              <a:buNone/>
            </a:pPr>
            <a:r>
              <a:rPr lang="en-US"/>
              <a:t>This transdiciplinary composition is relevant, as …</a:t>
            </a:r>
            <a:endParaRPr/>
          </a:p>
          <a:p>
            <a:pPr marL="0" lvl="0" indent="0" algn="l" rtl="0">
              <a:lnSpc>
                <a:spcPct val="115000"/>
              </a:lnSpc>
              <a:spcBef>
                <a:spcPts val="1200"/>
              </a:spcBef>
              <a:spcAft>
                <a:spcPts val="0"/>
              </a:spcAft>
              <a:buSzPts val="1400"/>
              <a:buNone/>
            </a:pPr>
            <a:endParaRPr/>
          </a:p>
          <a:p>
            <a:pPr marL="0" lvl="0" indent="0" algn="l" rtl="0">
              <a:lnSpc>
                <a:spcPct val="115000"/>
              </a:lnSpc>
              <a:spcBef>
                <a:spcPts val="1200"/>
              </a:spcBef>
              <a:spcAft>
                <a:spcPts val="0"/>
              </a:spcAft>
              <a:buSzPts val="1400"/>
              <a:buNone/>
            </a:pPr>
            <a:endParaRPr/>
          </a:p>
          <a:p>
            <a:pPr marL="0" lvl="0" indent="0" algn="l" rtl="0">
              <a:lnSpc>
                <a:spcPct val="115000"/>
              </a:lnSpc>
              <a:spcBef>
                <a:spcPts val="1200"/>
              </a:spcBef>
              <a:spcAft>
                <a:spcPts val="1200"/>
              </a:spcAft>
              <a:buClr>
                <a:schemeClr val="dk1"/>
              </a:buClr>
              <a:buSzPts val="1100"/>
              <a:buFont typeface="Arial"/>
              <a:buNone/>
            </a:pPr>
            <a:r>
              <a:rPr lang="en-US"/>
              <a:t>co-production in 3 pilot landscapes</a:t>
            </a:r>
            <a:endParaRPr/>
          </a:p>
        </p:txBody>
      </p:sp>
      <p:sp>
        <p:nvSpPr>
          <p:cNvPr id="220" name="Google Shape;220;g2ca70476890_0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4995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8cc2b8d120_0_3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g28cc2b8d120_0_3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72638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8ff5b3d18b_0_1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1100"/>
              <a:buFont typeface="Arial"/>
              <a:buNone/>
            </a:pPr>
            <a:r>
              <a:rPr lang="en-US" sz="2100">
                <a:solidFill>
                  <a:srgbClr val="422828"/>
                </a:solidFill>
              </a:rPr>
              <a:t>How to generate practices to enhance the capacity of territories - and landscapes that become visible in them - to respond contemporary climate and environmental crises?</a:t>
            </a:r>
            <a:endParaRPr sz="2100">
              <a:solidFill>
                <a:srgbClr val="422828"/>
              </a:solidFill>
            </a:endParaRPr>
          </a:p>
          <a:p>
            <a:pPr marL="0" lvl="0" indent="0" algn="just" rtl="0">
              <a:lnSpc>
                <a:spcPct val="90000"/>
              </a:lnSpc>
              <a:spcBef>
                <a:spcPts val="0"/>
              </a:spcBef>
              <a:spcAft>
                <a:spcPts val="0"/>
              </a:spcAft>
              <a:buClr>
                <a:schemeClr val="dk1"/>
              </a:buClr>
              <a:buSzPts val="1100"/>
              <a:buFont typeface="Arial"/>
              <a:buNone/>
            </a:pPr>
            <a:endParaRPr sz="2100">
              <a:solidFill>
                <a:srgbClr val="422828"/>
              </a:solidFill>
            </a:endParaRPr>
          </a:p>
          <a:p>
            <a:pPr marL="0" lvl="0" indent="0" algn="just" rtl="0">
              <a:lnSpc>
                <a:spcPct val="90000"/>
              </a:lnSpc>
              <a:spcBef>
                <a:spcPts val="0"/>
              </a:spcBef>
              <a:spcAft>
                <a:spcPts val="0"/>
              </a:spcAft>
              <a:buClr>
                <a:schemeClr val="dk1"/>
              </a:buClr>
              <a:buSzPts val="1100"/>
              <a:buFont typeface="Arial"/>
              <a:buNone/>
            </a:pPr>
            <a:endParaRPr sz="2100">
              <a:solidFill>
                <a:srgbClr val="422828"/>
              </a:solidFill>
            </a:endParaRPr>
          </a:p>
          <a:p>
            <a:pPr marL="0" lvl="0" indent="0" algn="just" rtl="0">
              <a:lnSpc>
                <a:spcPct val="90000"/>
              </a:lnSpc>
              <a:spcBef>
                <a:spcPts val="0"/>
              </a:spcBef>
              <a:spcAft>
                <a:spcPts val="0"/>
              </a:spcAft>
              <a:buClr>
                <a:schemeClr val="dk1"/>
              </a:buClr>
              <a:buSzPts val="1100"/>
              <a:buFont typeface="Arial"/>
              <a:buNone/>
            </a:pPr>
            <a:r>
              <a:rPr lang="en-US" sz="2100">
                <a:solidFill>
                  <a:srgbClr val="422828"/>
                </a:solidFill>
              </a:rPr>
              <a:t>How to open spaces for landscape architects, designers and artists to work together with scientists, local institutions and communities?</a:t>
            </a:r>
            <a:endParaRPr sz="2100">
              <a:solidFill>
                <a:srgbClr val="422828"/>
              </a:solidFill>
            </a:endParaRPr>
          </a:p>
          <a:p>
            <a:pPr marL="0" lvl="0" indent="0" algn="just" rtl="0">
              <a:lnSpc>
                <a:spcPct val="90000"/>
              </a:lnSpc>
              <a:spcBef>
                <a:spcPts val="0"/>
              </a:spcBef>
              <a:spcAft>
                <a:spcPts val="0"/>
              </a:spcAft>
              <a:buClr>
                <a:schemeClr val="dk1"/>
              </a:buClr>
              <a:buSzPts val="1100"/>
              <a:buFont typeface="Arial"/>
              <a:buNone/>
            </a:pPr>
            <a:endParaRPr sz="2100">
              <a:solidFill>
                <a:srgbClr val="422828"/>
              </a:solidFill>
            </a:endParaRPr>
          </a:p>
          <a:p>
            <a:pPr marL="0" lvl="0" indent="0" algn="just" rtl="0">
              <a:lnSpc>
                <a:spcPct val="90000"/>
              </a:lnSpc>
              <a:spcBef>
                <a:spcPts val="0"/>
              </a:spcBef>
              <a:spcAft>
                <a:spcPts val="0"/>
              </a:spcAft>
              <a:buClr>
                <a:schemeClr val="dk1"/>
              </a:buClr>
              <a:buSzPts val="1100"/>
              <a:buFont typeface="Arial"/>
              <a:buNone/>
            </a:pPr>
            <a:endParaRPr sz="2100">
              <a:solidFill>
                <a:srgbClr val="422828"/>
              </a:solidFill>
            </a:endParaRPr>
          </a:p>
          <a:p>
            <a:pPr marL="0" lvl="0" indent="0" algn="just" rtl="0">
              <a:lnSpc>
                <a:spcPct val="90000"/>
              </a:lnSpc>
              <a:spcBef>
                <a:spcPts val="0"/>
              </a:spcBef>
              <a:spcAft>
                <a:spcPts val="0"/>
              </a:spcAft>
              <a:buClr>
                <a:schemeClr val="dk1"/>
              </a:buClr>
              <a:buSzPts val="1100"/>
              <a:buFont typeface="Arial"/>
              <a:buNone/>
            </a:pPr>
            <a:r>
              <a:rPr lang="en-US" sz="2100">
                <a:solidFill>
                  <a:srgbClr val="422828"/>
                </a:solidFill>
              </a:rPr>
              <a:t>How can architecture, design and art allow accessing reality from a different perspective, and gain a value generative role in the making of future landscapes? </a:t>
            </a:r>
            <a:endParaRPr/>
          </a:p>
        </p:txBody>
      </p:sp>
      <p:sp>
        <p:nvSpPr>
          <p:cNvPr id="389" name="Google Shape;389;g28ff5b3d18b_0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94334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2627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94249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Intro Slide">
  <p:cSld name="Intro Slide">
    <p:spTree>
      <p:nvGrpSpPr>
        <p:cNvPr id="1" name="Shape 14"/>
        <p:cNvGrpSpPr/>
        <p:nvPr/>
      </p:nvGrpSpPr>
      <p:grpSpPr>
        <a:xfrm>
          <a:off x="0" y="0"/>
          <a:ext cx="0" cy="0"/>
          <a:chOff x="0" y="0"/>
          <a:chExt cx="0" cy="0"/>
        </a:xfrm>
      </p:grpSpPr>
      <p:sp>
        <p:nvSpPr>
          <p:cNvPr id="15" name="Google Shape;15;p18"/>
          <p:cNvSpPr txBox="1"/>
          <p:nvPr/>
        </p:nvSpPr>
        <p:spPr>
          <a:xfrm>
            <a:off x="0" y="2114691"/>
            <a:ext cx="12192000" cy="1034449"/>
          </a:xfrm>
          <a:prstGeom prst="rect">
            <a:avLst/>
          </a:prstGeom>
          <a:blipFill rotWithShape="1">
            <a:blip r:embed="rId2">
              <a:alphaModFix/>
            </a:blip>
            <a:stretch>
              <a:fillRect/>
            </a:stretch>
          </a:blip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Creative Drivers for Sustainable </a:t>
            </a:r>
            <a:endParaRPr/>
          </a:p>
          <a:p>
            <a:pPr marL="0" marR="0" lvl="0" indent="0" algn="ctr" rtl="0">
              <a:lnSpc>
                <a:spcPct val="10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Living Heritage Landscapes</a:t>
            </a:r>
            <a:endParaRPr/>
          </a:p>
        </p:txBody>
      </p:sp>
      <p:sp>
        <p:nvSpPr>
          <p:cNvPr id="16" name="Google Shape;16;p18"/>
          <p:cNvSpPr txBox="1">
            <a:spLocks noGrp="1"/>
          </p:cNvSpPr>
          <p:nvPr>
            <p:ph type="ctrTitle"/>
          </p:nvPr>
        </p:nvSpPr>
        <p:spPr>
          <a:xfrm>
            <a:off x="1687940" y="3446402"/>
            <a:ext cx="8530942" cy="734686"/>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18"/>
          <p:cNvSpPr txBox="1">
            <a:spLocks noGrp="1"/>
          </p:cNvSpPr>
          <p:nvPr>
            <p:ph type="subTitle" idx="1"/>
          </p:nvPr>
        </p:nvSpPr>
        <p:spPr>
          <a:xfrm>
            <a:off x="3308922" y="4460444"/>
            <a:ext cx="5288978" cy="55555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20"/>
          <p:cNvSpPr txBox="1">
            <a:spLocks noGrp="1"/>
          </p:cNvSpPr>
          <p:nvPr>
            <p:ph type="title"/>
          </p:nvPr>
        </p:nvSpPr>
        <p:spPr>
          <a:xfrm>
            <a:off x="491334" y="323227"/>
            <a:ext cx="9395691" cy="70629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20"/>
          <p:cNvSpPr txBox="1">
            <a:spLocks noGrp="1"/>
          </p:cNvSpPr>
          <p:nvPr>
            <p:ph type="body" idx="1"/>
          </p:nvPr>
        </p:nvSpPr>
        <p:spPr>
          <a:xfrm>
            <a:off x="330200" y="1594716"/>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20"/>
          <p:cNvSpPr txBox="1">
            <a:spLocks noGrp="1"/>
          </p:cNvSpPr>
          <p:nvPr>
            <p:ph type="dt" idx="10"/>
          </p:nvPr>
        </p:nvSpPr>
        <p:spPr>
          <a:xfrm>
            <a:off x="9966037" y="6363990"/>
            <a:ext cx="107372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0"/>
          <p:cNvSpPr txBox="1">
            <a:spLocks noGrp="1"/>
          </p:cNvSpPr>
          <p:nvPr>
            <p:ph type="sldNum" idx="12"/>
          </p:nvPr>
        </p:nvSpPr>
        <p:spPr>
          <a:xfrm>
            <a:off x="11329556" y="6356349"/>
            <a:ext cx="54148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
        <p:nvSpPr>
          <p:cNvPr id="29" name="Google Shape;29;p20"/>
          <p:cNvSpPr/>
          <p:nvPr/>
        </p:nvSpPr>
        <p:spPr>
          <a:xfrm>
            <a:off x="302491" y="1046093"/>
            <a:ext cx="3101009" cy="178904"/>
          </a:xfrm>
          <a:prstGeom prst="flowChartDocumen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mp; Two Content">
  <p:cSld name="Title &amp; Two Content">
    <p:spTree>
      <p:nvGrpSpPr>
        <p:cNvPr id="1" name="Shape 30"/>
        <p:cNvGrpSpPr/>
        <p:nvPr/>
      </p:nvGrpSpPr>
      <p:grpSpPr>
        <a:xfrm>
          <a:off x="0" y="0"/>
          <a:ext cx="0" cy="0"/>
          <a:chOff x="0" y="0"/>
          <a:chExt cx="0" cy="0"/>
        </a:xfrm>
      </p:grpSpPr>
      <p:sp>
        <p:nvSpPr>
          <p:cNvPr id="31" name="Google Shape;31;p21"/>
          <p:cNvSpPr txBox="1">
            <a:spLocks noGrp="1"/>
          </p:cNvSpPr>
          <p:nvPr>
            <p:ph type="dt" idx="10"/>
          </p:nvPr>
        </p:nvSpPr>
        <p:spPr>
          <a:xfrm>
            <a:off x="9966037" y="6363990"/>
            <a:ext cx="107372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1"/>
          <p:cNvSpPr txBox="1">
            <a:spLocks noGrp="1"/>
          </p:cNvSpPr>
          <p:nvPr>
            <p:ph type="sldNum" idx="12"/>
          </p:nvPr>
        </p:nvSpPr>
        <p:spPr>
          <a:xfrm>
            <a:off x="11329556" y="6356349"/>
            <a:ext cx="54148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
        <p:nvSpPr>
          <p:cNvPr id="33" name="Google Shape;33;p21"/>
          <p:cNvSpPr/>
          <p:nvPr/>
        </p:nvSpPr>
        <p:spPr>
          <a:xfrm>
            <a:off x="302491" y="1046093"/>
            <a:ext cx="3101009" cy="178904"/>
          </a:xfrm>
          <a:prstGeom prst="flowChartDocumen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 name="Google Shape;34;p21"/>
          <p:cNvSpPr txBox="1">
            <a:spLocks noGrp="1"/>
          </p:cNvSpPr>
          <p:nvPr>
            <p:ph type="body" idx="1"/>
          </p:nvPr>
        </p:nvSpPr>
        <p:spPr>
          <a:xfrm>
            <a:off x="330200" y="1594716"/>
            <a:ext cx="5255591"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21"/>
          <p:cNvSpPr txBox="1">
            <a:spLocks noGrp="1"/>
          </p:cNvSpPr>
          <p:nvPr>
            <p:ph type="body" idx="2"/>
          </p:nvPr>
        </p:nvSpPr>
        <p:spPr>
          <a:xfrm>
            <a:off x="6134100" y="1594716"/>
            <a:ext cx="5255591"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21"/>
          <p:cNvSpPr txBox="1">
            <a:spLocks noGrp="1"/>
          </p:cNvSpPr>
          <p:nvPr>
            <p:ph type="title"/>
          </p:nvPr>
        </p:nvSpPr>
        <p:spPr>
          <a:xfrm>
            <a:off x="491334" y="323227"/>
            <a:ext cx="9395691" cy="70629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yout personalizzato">
  <p:cSld name="Layout personalizzato">
    <p:spTree>
      <p:nvGrpSpPr>
        <p:cNvPr id="1" name="Shape 87"/>
        <p:cNvGrpSpPr/>
        <p:nvPr/>
      </p:nvGrpSpPr>
      <p:grpSpPr>
        <a:xfrm>
          <a:off x="0" y="0"/>
          <a:ext cx="0" cy="0"/>
          <a:chOff x="0" y="0"/>
          <a:chExt cx="0" cy="0"/>
        </a:xfrm>
      </p:grpSpPr>
      <p:sp>
        <p:nvSpPr>
          <p:cNvPr id="88" name="Google Shape;8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Google Shape;89;p33"/>
          <p:cNvSpPr txBox="1">
            <a:spLocks noGrp="1"/>
          </p:cNvSpPr>
          <p:nvPr>
            <p:ph type="dt" idx="10"/>
          </p:nvPr>
        </p:nvSpPr>
        <p:spPr>
          <a:xfrm>
            <a:off x="9966037" y="6363990"/>
            <a:ext cx="107372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3"/>
          <p:cNvSpPr txBox="1">
            <a:spLocks noGrp="1"/>
          </p:cNvSpPr>
          <p:nvPr>
            <p:ph type="sldNum" idx="12"/>
          </p:nvPr>
        </p:nvSpPr>
        <p:spPr>
          <a:xfrm>
            <a:off x="11329556" y="6356349"/>
            <a:ext cx="54148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Layout personalizzato">
  <p:cSld name="1_Layout personalizzato">
    <p:spTree>
      <p:nvGrpSpPr>
        <p:cNvPr id="1" name="Shape 91"/>
        <p:cNvGrpSpPr/>
        <p:nvPr/>
      </p:nvGrpSpPr>
      <p:grpSpPr>
        <a:xfrm>
          <a:off x="0" y="0"/>
          <a:ext cx="0" cy="0"/>
          <a:chOff x="0" y="0"/>
          <a:chExt cx="0" cy="0"/>
        </a:xfrm>
      </p:grpSpPr>
      <p:sp>
        <p:nvSpPr>
          <p:cNvPr id="92" name="Google Shape;92;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3" name="Google Shape;93;p34"/>
          <p:cNvSpPr txBox="1">
            <a:spLocks noGrp="1"/>
          </p:cNvSpPr>
          <p:nvPr>
            <p:ph type="dt" idx="10"/>
          </p:nvPr>
        </p:nvSpPr>
        <p:spPr>
          <a:xfrm>
            <a:off x="9966037" y="6363990"/>
            <a:ext cx="107372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4"/>
          <p:cNvSpPr txBox="1">
            <a:spLocks noGrp="1"/>
          </p:cNvSpPr>
          <p:nvPr>
            <p:ph type="sldNum" idx="12"/>
          </p:nvPr>
        </p:nvSpPr>
        <p:spPr>
          <a:xfrm>
            <a:off x="11329556" y="6356349"/>
            <a:ext cx="54148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ítulo">
    <p:spTree>
      <p:nvGrpSpPr>
        <p:cNvPr id="1" name=""/>
        <p:cNvGrpSpPr/>
        <p:nvPr/>
      </p:nvGrpSpPr>
      <p:grpSpPr>
        <a:xfrm>
          <a:off x="0" y="0"/>
          <a:ext cx="0" cy="0"/>
          <a:chOff x="0" y="0"/>
          <a:chExt cx="0" cy="0"/>
        </a:xfrm>
      </p:grpSpPr>
      <p:sp>
        <p:nvSpPr>
          <p:cNvPr id="11" name="Autor y fecha"/>
          <p:cNvSpPr txBox="1">
            <a:spLocks noGrp="1"/>
          </p:cNvSpPr>
          <p:nvPr>
            <p:ph type="body" sz="quarter" idx="21" hasCustomPrompt="1"/>
          </p:nvPr>
        </p:nvSpPr>
        <p:spPr>
          <a:xfrm>
            <a:off x="654845" y="6087298"/>
            <a:ext cx="10882313" cy="324183"/>
          </a:xfrm>
          <a:prstGeom prst="rect">
            <a:avLst/>
          </a:prstGeom>
        </p:spPr>
        <p:txBody>
          <a:bodyPr anchor="b"/>
          <a:lstStyle>
            <a:lvl1pPr marL="0" indent="0" defTabSz="396226">
              <a:lnSpc>
                <a:spcPct val="100000"/>
              </a:lnSpc>
              <a:spcBef>
                <a:spcPts val="0"/>
              </a:spcBef>
              <a:buSzTx/>
              <a:buNone/>
              <a:defRPr sz="1620" b="1"/>
            </a:lvl1pPr>
          </a:lstStyle>
          <a:p>
            <a:r>
              <a:t>Autor y fecha</a:t>
            </a:r>
          </a:p>
        </p:txBody>
      </p:sp>
      <p:sp>
        <p:nvSpPr>
          <p:cNvPr id="12" name="Título de la presentación"/>
          <p:cNvSpPr txBox="1">
            <a:spLocks noGrp="1"/>
          </p:cNvSpPr>
          <p:nvPr>
            <p:ph type="title" hasCustomPrompt="1"/>
          </p:nvPr>
        </p:nvSpPr>
        <p:spPr>
          <a:xfrm>
            <a:off x="654845" y="1303736"/>
            <a:ext cx="10883491" cy="2321719"/>
          </a:xfrm>
          <a:prstGeom prst="rect">
            <a:avLst/>
          </a:prstGeom>
        </p:spPr>
        <p:txBody>
          <a:bodyPr anchor="b"/>
          <a:lstStyle>
            <a:lvl1pPr>
              <a:defRPr sz="5765" spc="-115"/>
            </a:lvl1pPr>
          </a:lstStyle>
          <a:p>
            <a:r>
              <a:t>Título de la presentación</a:t>
            </a:r>
          </a:p>
        </p:txBody>
      </p:sp>
      <p:sp>
        <p:nvSpPr>
          <p:cNvPr id="13" name="Nivel de texto 1…"/>
          <p:cNvSpPr txBox="1">
            <a:spLocks noGrp="1"/>
          </p:cNvSpPr>
          <p:nvPr>
            <p:ph type="body" sz="quarter" idx="1" hasCustomPrompt="1"/>
          </p:nvPr>
        </p:nvSpPr>
        <p:spPr>
          <a:xfrm>
            <a:off x="654845" y="3589737"/>
            <a:ext cx="10882313" cy="1024031"/>
          </a:xfrm>
          <a:prstGeom prst="rect">
            <a:avLst/>
          </a:prstGeom>
        </p:spPr>
        <p:txBody>
          <a:bodyPr/>
          <a:lstStyle>
            <a:lvl1pPr marL="0" indent="0" defTabSz="412735">
              <a:lnSpc>
                <a:spcPct val="100000"/>
              </a:lnSpc>
              <a:spcBef>
                <a:spcPts val="0"/>
              </a:spcBef>
              <a:buSzTx/>
              <a:buNone/>
              <a:defRPr sz="2672" b="1"/>
            </a:lvl1pPr>
            <a:lvl2pPr marL="0" indent="321457" defTabSz="412735">
              <a:lnSpc>
                <a:spcPct val="100000"/>
              </a:lnSpc>
              <a:spcBef>
                <a:spcPts val="0"/>
              </a:spcBef>
              <a:buSzTx/>
              <a:buNone/>
              <a:defRPr sz="2672" b="1"/>
            </a:lvl2pPr>
            <a:lvl3pPr marL="0" indent="642915" defTabSz="412735">
              <a:lnSpc>
                <a:spcPct val="100000"/>
              </a:lnSpc>
              <a:spcBef>
                <a:spcPts val="0"/>
              </a:spcBef>
              <a:buSzTx/>
              <a:buNone/>
              <a:defRPr sz="2672" b="1"/>
            </a:lvl3pPr>
            <a:lvl4pPr marL="0" indent="964372" defTabSz="412735">
              <a:lnSpc>
                <a:spcPct val="100000"/>
              </a:lnSpc>
              <a:spcBef>
                <a:spcPts val="0"/>
              </a:spcBef>
              <a:buSzTx/>
              <a:buNone/>
              <a:defRPr sz="2672" b="1"/>
            </a:lvl4pPr>
            <a:lvl5pPr marL="0" indent="1285829" defTabSz="412735">
              <a:lnSpc>
                <a:spcPct val="100000"/>
              </a:lnSpc>
              <a:spcBef>
                <a:spcPts val="0"/>
              </a:spcBef>
              <a:buSzTx/>
              <a:buNone/>
              <a:defRPr sz="2672" b="1"/>
            </a:lvl5pPr>
          </a:lstStyle>
          <a:p>
            <a:r>
              <a:t>Subtítulo de la presentación</a:t>
            </a:r>
          </a:p>
          <a:p>
            <a:pPr lvl="1"/>
            <a:endParaRPr/>
          </a:p>
          <a:p>
            <a:pPr lvl="2"/>
            <a:endParaRPr/>
          </a:p>
          <a:p>
            <a:pPr lvl="3"/>
            <a:endParaRPr/>
          </a:p>
          <a:p>
            <a:pPr lvl="4"/>
            <a:endParaRPr/>
          </a:p>
        </p:txBody>
      </p:sp>
      <p:sp>
        <p:nvSpPr>
          <p:cNvPr id="14" name="Número de diapositiva"/>
          <p:cNvSpPr txBox="1">
            <a:spLocks noGrp="1"/>
          </p:cNvSpPr>
          <p:nvPr>
            <p:ph type="sldNum" sz="quarter" idx="2"/>
          </p:nvPr>
        </p:nvSpPr>
        <p:spPr>
          <a:xfrm>
            <a:off x="5956363" y="6482953"/>
            <a:ext cx="279275" cy="202134"/>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35934669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End Slide">
  <p:cSld name="1_End Slide">
    <p:spTree>
      <p:nvGrpSpPr>
        <p:cNvPr id="1" name="Shape 102"/>
        <p:cNvGrpSpPr/>
        <p:nvPr/>
      </p:nvGrpSpPr>
      <p:grpSpPr>
        <a:xfrm>
          <a:off x="0" y="0"/>
          <a:ext cx="0" cy="0"/>
          <a:chOff x="0" y="0"/>
          <a:chExt cx="0" cy="0"/>
        </a:xfrm>
      </p:grpSpPr>
      <p:sp>
        <p:nvSpPr>
          <p:cNvPr id="103" name="Google Shape;103;p32"/>
          <p:cNvSpPr txBox="1">
            <a:spLocks noGrp="1"/>
          </p:cNvSpPr>
          <p:nvPr>
            <p:ph type="subTitle" idx="1"/>
          </p:nvPr>
        </p:nvSpPr>
        <p:spPr>
          <a:xfrm>
            <a:off x="5923644" y="4129214"/>
            <a:ext cx="5798707" cy="4493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04" name="Google Shape;104;p32"/>
          <p:cNvSpPr txBox="1">
            <a:spLocks noGrp="1"/>
          </p:cNvSpPr>
          <p:nvPr>
            <p:ph type="ctrTitle"/>
          </p:nvPr>
        </p:nvSpPr>
        <p:spPr>
          <a:xfrm>
            <a:off x="5923644" y="2998603"/>
            <a:ext cx="5798707" cy="700953"/>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05" name="Google Shape;105;p32"/>
          <p:cNvPicPr preferRelativeResize="0"/>
          <p:nvPr/>
        </p:nvPicPr>
        <p:blipFill rotWithShape="1">
          <a:blip r:embed="rId2">
            <a:alphaModFix/>
          </a:blip>
          <a:srcRect/>
          <a:stretch/>
        </p:blipFill>
        <p:spPr>
          <a:xfrm>
            <a:off x="3731085" y="6317971"/>
            <a:ext cx="475998" cy="475998"/>
          </a:xfrm>
          <a:prstGeom prst="rect">
            <a:avLst/>
          </a:prstGeom>
          <a:noFill/>
          <a:ln>
            <a:noFill/>
          </a:ln>
        </p:spPr>
      </p:pic>
      <p:pic>
        <p:nvPicPr>
          <p:cNvPr id="106" name="Google Shape;106;p32"/>
          <p:cNvPicPr preferRelativeResize="0"/>
          <p:nvPr/>
        </p:nvPicPr>
        <p:blipFill rotWithShape="1">
          <a:blip r:embed="rId3">
            <a:alphaModFix/>
          </a:blip>
          <a:srcRect/>
          <a:stretch/>
        </p:blipFill>
        <p:spPr>
          <a:xfrm>
            <a:off x="7381962" y="6317971"/>
            <a:ext cx="540029" cy="540029"/>
          </a:xfrm>
          <a:prstGeom prst="rect">
            <a:avLst/>
          </a:prstGeom>
          <a:noFill/>
          <a:ln>
            <a:noFill/>
          </a:ln>
        </p:spPr>
      </p:pic>
      <p:pic>
        <p:nvPicPr>
          <p:cNvPr id="107" name="Google Shape;107;p32"/>
          <p:cNvPicPr preferRelativeResize="0"/>
          <p:nvPr/>
        </p:nvPicPr>
        <p:blipFill rotWithShape="1">
          <a:blip r:embed="rId4">
            <a:alphaModFix/>
          </a:blip>
          <a:srcRect/>
          <a:stretch/>
        </p:blipFill>
        <p:spPr>
          <a:xfrm>
            <a:off x="2153811" y="6344669"/>
            <a:ext cx="449300" cy="449300"/>
          </a:xfrm>
          <a:prstGeom prst="rect">
            <a:avLst/>
          </a:prstGeom>
          <a:noFill/>
          <a:ln>
            <a:noFill/>
          </a:ln>
        </p:spPr>
      </p:pic>
      <p:pic>
        <p:nvPicPr>
          <p:cNvPr id="108" name="Google Shape;108;p32"/>
          <p:cNvPicPr preferRelativeResize="0"/>
          <p:nvPr/>
        </p:nvPicPr>
        <p:blipFill rotWithShape="1">
          <a:blip r:embed="rId5">
            <a:alphaModFix/>
          </a:blip>
          <a:srcRect/>
          <a:stretch/>
        </p:blipFill>
        <p:spPr>
          <a:xfrm flipH="1">
            <a:off x="151007" y="6344669"/>
            <a:ext cx="449300" cy="449300"/>
          </a:xfrm>
          <a:prstGeom prst="rect">
            <a:avLst/>
          </a:prstGeom>
          <a:noFill/>
          <a:ln>
            <a:noFill/>
          </a:ln>
        </p:spPr>
      </p:pic>
      <p:sp>
        <p:nvSpPr>
          <p:cNvPr id="109" name="Google Shape;109;p32"/>
          <p:cNvSpPr/>
          <p:nvPr/>
        </p:nvSpPr>
        <p:spPr>
          <a:xfrm>
            <a:off x="563458" y="6407196"/>
            <a:ext cx="1590353" cy="33135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Palimpsest-project.eu</a:t>
            </a:r>
            <a:endParaRPr sz="1200" b="0" i="0" u="none" strike="noStrike" cap="none">
              <a:solidFill>
                <a:schemeClr val="dk1"/>
              </a:solidFill>
              <a:latin typeface="Calibri"/>
              <a:ea typeface="Calibri"/>
              <a:cs typeface="Calibri"/>
              <a:sym typeface="Calibri"/>
            </a:endParaRPr>
          </a:p>
        </p:txBody>
      </p:sp>
      <p:sp>
        <p:nvSpPr>
          <p:cNvPr id="110" name="Google Shape;110;p32"/>
          <p:cNvSpPr/>
          <p:nvPr/>
        </p:nvSpPr>
        <p:spPr>
          <a:xfrm>
            <a:off x="7792590" y="6376942"/>
            <a:ext cx="1714166" cy="33135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PALIMPSESTEUProject</a:t>
            </a:r>
            <a:endParaRPr sz="1200" b="0" i="0" u="none" strike="noStrike" cap="none">
              <a:solidFill>
                <a:schemeClr val="dk1"/>
              </a:solidFill>
              <a:latin typeface="Calibri"/>
              <a:ea typeface="Calibri"/>
              <a:cs typeface="Calibri"/>
              <a:sym typeface="Calibri"/>
            </a:endParaRPr>
          </a:p>
        </p:txBody>
      </p:sp>
      <p:sp>
        <p:nvSpPr>
          <p:cNvPr id="111" name="Google Shape;111;p32"/>
          <p:cNvSpPr/>
          <p:nvPr/>
        </p:nvSpPr>
        <p:spPr>
          <a:xfrm>
            <a:off x="4125142" y="6403640"/>
            <a:ext cx="1704409" cy="33135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palimpsest-eu-project</a:t>
            </a:r>
            <a:endParaRPr sz="1200" b="0" i="0" u="none" strike="noStrike" cap="none">
              <a:solidFill>
                <a:schemeClr val="dk1"/>
              </a:solidFill>
              <a:latin typeface="Calibri"/>
              <a:ea typeface="Calibri"/>
              <a:cs typeface="Calibri"/>
              <a:sym typeface="Calibri"/>
            </a:endParaRPr>
          </a:p>
        </p:txBody>
      </p:sp>
      <p:sp>
        <p:nvSpPr>
          <p:cNvPr id="112" name="Google Shape;112;p32"/>
          <p:cNvSpPr/>
          <p:nvPr/>
        </p:nvSpPr>
        <p:spPr>
          <a:xfrm>
            <a:off x="2603111" y="6403640"/>
            <a:ext cx="1154672" cy="33135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palimpsesteu</a:t>
            </a:r>
            <a:endParaRPr sz="1200" b="0" i="0" u="none" strike="noStrike" cap="none">
              <a:solidFill>
                <a:schemeClr val="dk1"/>
              </a:solidFill>
              <a:latin typeface="Calibri"/>
              <a:ea typeface="Calibri"/>
              <a:cs typeface="Calibri"/>
              <a:sym typeface="Calibri"/>
            </a:endParaRPr>
          </a:p>
        </p:txBody>
      </p:sp>
      <p:sp>
        <p:nvSpPr>
          <p:cNvPr id="113" name="Google Shape;113;p32"/>
          <p:cNvSpPr/>
          <p:nvPr/>
        </p:nvSpPr>
        <p:spPr>
          <a:xfrm>
            <a:off x="6227260" y="6395796"/>
            <a:ext cx="1147805" cy="33135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PalimpsestEU</a:t>
            </a:r>
            <a:endParaRPr sz="1200" b="0" i="0" u="none" strike="noStrike" cap="none">
              <a:solidFill>
                <a:schemeClr val="dk1"/>
              </a:solidFill>
              <a:latin typeface="Calibri"/>
              <a:ea typeface="Calibri"/>
              <a:cs typeface="Calibri"/>
              <a:sym typeface="Calibri"/>
            </a:endParaRPr>
          </a:p>
        </p:txBody>
      </p:sp>
      <p:pic>
        <p:nvPicPr>
          <p:cNvPr id="114" name="Google Shape;114;p32"/>
          <p:cNvPicPr preferRelativeResize="0"/>
          <p:nvPr/>
        </p:nvPicPr>
        <p:blipFill rotWithShape="1">
          <a:blip r:embed="rId6">
            <a:alphaModFix/>
          </a:blip>
          <a:srcRect/>
          <a:stretch/>
        </p:blipFill>
        <p:spPr>
          <a:xfrm>
            <a:off x="5882577" y="6336825"/>
            <a:ext cx="449300" cy="4493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alpha val="68627"/>
          </a:schemeClr>
        </a:solidFill>
        <a:effectLst/>
      </p:bgPr>
    </p:bg>
    <p:spTree>
      <p:nvGrpSpPr>
        <p:cNvPr id="1" name="Shape 9"/>
        <p:cNvGrpSpPr/>
        <p:nvPr/>
      </p:nvGrpSpPr>
      <p:grpSpPr>
        <a:xfrm>
          <a:off x="0" y="0"/>
          <a:ext cx="0" cy="0"/>
          <a:chOff x="0" y="0"/>
          <a:chExt cx="0" cy="0"/>
        </a:xfrm>
      </p:grpSpPr>
      <p:pic>
        <p:nvPicPr>
          <p:cNvPr id="10" name="Google Shape;10;p17"/>
          <p:cNvPicPr preferRelativeResize="0"/>
          <p:nvPr/>
        </p:nvPicPr>
        <p:blipFill rotWithShape="1">
          <a:blip r:embed="rId3">
            <a:alphaModFix/>
          </a:blip>
          <a:srcRect r="23777" b="23569"/>
          <a:stretch/>
        </p:blipFill>
        <p:spPr>
          <a:xfrm>
            <a:off x="0" y="1"/>
            <a:ext cx="12192000" cy="6085840"/>
          </a:xfrm>
          <a:prstGeom prst="rect">
            <a:avLst/>
          </a:prstGeom>
          <a:noFill/>
          <a:ln>
            <a:noFill/>
          </a:ln>
        </p:spPr>
      </p:pic>
      <p:pic>
        <p:nvPicPr>
          <p:cNvPr id="11" name="Google Shape;11;p17"/>
          <p:cNvPicPr preferRelativeResize="0"/>
          <p:nvPr/>
        </p:nvPicPr>
        <p:blipFill rotWithShape="1">
          <a:blip r:embed="rId4">
            <a:alphaModFix/>
          </a:blip>
          <a:srcRect/>
          <a:stretch/>
        </p:blipFill>
        <p:spPr>
          <a:xfrm>
            <a:off x="4990513" y="136525"/>
            <a:ext cx="1987839" cy="1987839"/>
          </a:xfrm>
          <a:prstGeom prst="rect">
            <a:avLst/>
          </a:prstGeom>
          <a:noFill/>
          <a:ln>
            <a:noFill/>
          </a:ln>
        </p:spPr>
      </p:pic>
      <p:pic>
        <p:nvPicPr>
          <p:cNvPr id="12" name="Google Shape;12;p17"/>
          <p:cNvPicPr preferRelativeResize="0"/>
          <p:nvPr/>
        </p:nvPicPr>
        <p:blipFill rotWithShape="1">
          <a:blip r:embed="rId5">
            <a:alphaModFix/>
          </a:blip>
          <a:srcRect/>
          <a:stretch/>
        </p:blipFill>
        <p:spPr>
          <a:xfrm>
            <a:off x="7820893" y="6159029"/>
            <a:ext cx="1845886" cy="585349"/>
          </a:xfrm>
          <a:prstGeom prst="rect">
            <a:avLst/>
          </a:prstGeom>
          <a:noFill/>
          <a:ln>
            <a:noFill/>
          </a:ln>
        </p:spPr>
      </p:pic>
      <p:pic>
        <p:nvPicPr>
          <p:cNvPr id="13" name="Google Shape;13;p17"/>
          <p:cNvPicPr preferRelativeResize="0"/>
          <p:nvPr/>
        </p:nvPicPr>
        <p:blipFill rotWithShape="1">
          <a:blip r:embed="rId6">
            <a:alphaModFix/>
          </a:blip>
          <a:srcRect/>
          <a:stretch/>
        </p:blipFill>
        <p:spPr>
          <a:xfrm>
            <a:off x="9906923" y="6229082"/>
            <a:ext cx="2244435" cy="5000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alpha val="54901"/>
          </a:schemeClr>
        </a:solidFill>
        <a:effectLst/>
      </p:bgPr>
    </p:bg>
    <p:spTree>
      <p:nvGrpSpPr>
        <p:cNvPr id="1" name="Shape 18"/>
        <p:cNvGrpSpPr/>
        <p:nvPr/>
      </p:nvGrpSpPr>
      <p:grpSpPr>
        <a:xfrm>
          <a:off x="0" y="0"/>
          <a:ext cx="0" cy="0"/>
          <a:chOff x="0" y="0"/>
          <a:chExt cx="0" cy="0"/>
        </a:xfrm>
      </p:grpSpPr>
      <p:sp>
        <p:nvSpPr>
          <p:cNvPr id="19" name="Google Shape;19;p19"/>
          <p:cNvSpPr txBox="1">
            <a:spLocks noGrp="1"/>
          </p:cNvSpPr>
          <p:nvPr>
            <p:ph type="dt" idx="10"/>
          </p:nvPr>
        </p:nvSpPr>
        <p:spPr>
          <a:xfrm>
            <a:off x="9966037" y="6363990"/>
            <a:ext cx="107372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19"/>
          <p:cNvSpPr txBox="1">
            <a:spLocks noGrp="1"/>
          </p:cNvSpPr>
          <p:nvPr>
            <p:ph type="sldNum" idx="12"/>
          </p:nvPr>
        </p:nvSpPr>
        <p:spPr>
          <a:xfrm>
            <a:off x="11329556" y="6356349"/>
            <a:ext cx="54148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pic>
        <p:nvPicPr>
          <p:cNvPr id="21" name="Google Shape;21;p19"/>
          <p:cNvPicPr preferRelativeResize="0"/>
          <p:nvPr/>
        </p:nvPicPr>
        <p:blipFill rotWithShape="1">
          <a:blip r:embed="rId7">
            <a:alphaModFix/>
          </a:blip>
          <a:srcRect/>
          <a:stretch/>
        </p:blipFill>
        <p:spPr>
          <a:xfrm>
            <a:off x="10649527" y="136525"/>
            <a:ext cx="1265382" cy="1265382"/>
          </a:xfrm>
          <a:prstGeom prst="rect">
            <a:avLst/>
          </a:prstGeom>
          <a:noFill/>
          <a:ln>
            <a:noFill/>
          </a:ln>
        </p:spPr>
      </p:pic>
      <p:pic>
        <p:nvPicPr>
          <p:cNvPr id="22" name="Google Shape;22;p19"/>
          <p:cNvPicPr preferRelativeResize="0"/>
          <p:nvPr/>
        </p:nvPicPr>
        <p:blipFill rotWithShape="1">
          <a:blip r:embed="rId8">
            <a:alphaModFix/>
          </a:blip>
          <a:srcRect/>
          <a:stretch/>
        </p:blipFill>
        <p:spPr>
          <a:xfrm>
            <a:off x="139933" y="6159029"/>
            <a:ext cx="1845886" cy="585349"/>
          </a:xfrm>
          <a:prstGeom prst="rect">
            <a:avLst/>
          </a:prstGeom>
          <a:noFill/>
          <a:ln>
            <a:noFill/>
          </a:ln>
        </p:spPr>
      </p:pic>
      <p:pic>
        <p:nvPicPr>
          <p:cNvPr id="23" name="Google Shape;23;p19"/>
          <p:cNvPicPr preferRelativeResize="0"/>
          <p:nvPr/>
        </p:nvPicPr>
        <p:blipFill rotWithShape="1">
          <a:blip r:embed="rId9">
            <a:alphaModFix/>
          </a:blip>
          <a:srcRect/>
          <a:stretch/>
        </p:blipFill>
        <p:spPr>
          <a:xfrm>
            <a:off x="2225963" y="6229082"/>
            <a:ext cx="2244435" cy="5000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62" r:id="rId3"/>
    <p:sldLayoutId id="2147483663" r:id="rId4"/>
    <p:sldLayoutId id="214748366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alpha val="68627"/>
          </a:schemeClr>
        </a:solidFill>
        <a:effectLst/>
      </p:bgPr>
    </p:bg>
    <p:spTree>
      <p:nvGrpSpPr>
        <p:cNvPr id="1" name="Shape 95"/>
        <p:cNvGrpSpPr/>
        <p:nvPr/>
      </p:nvGrpSpPr>
      <p:grpSpPr>
        <a:xfrm>
          <a:off x="0" y="0"/>
          <a:ext cx="0" cy="0"/>
          <a:chOff x="0" y="0"/>
          <a:chExt cx="0" cy="0"/>
        </a:xfrm>
      </p:grpSpPr>
      <p:pic>
        <p:nvPicPr>
          <p:cNvPr id="96" name="Google Shape;96;p31"/>
          <p:cNvPicPr preferRelativeResize="0"/>
          <p:nvPr/>
        </p:nvPicPr>
        <p:blipFill rotWithShape="1">
          <a:blip r:embed="rId3">
            <a:alphaModFix/>
          </a:blip>
          <a:srcRect/>
          <a:stretch/>
        </p:blipFill>
        <p:spPr>
          <a:xfrm>
            <a:off x="115732" y="5520765"/>
            <a:ext cx="1845886" cy="585349"/>
          </a:xfrm>
          <a:prstGeom prst="rect">
            <a:avLst/>
          </a:prstGeom>
          <a:noFill/>
          <a:ln>
            <a:noFill/>
          </a:ln>
        </p:spPr>
      </p:pic>
      <p:pic>
        <p:nvPicPr>
          <p:cNvPr id="97" name="Google Shape;97;p31"/>
          <p:cNvPicPr preferRelativeResize="0"/>
          <p:nvPr/>
        </p:nvPicPr>
        <p:blipFill rotWithShape="1">
          <a:blip r:embed="rId4">
            <a:alphaModFix/>
          </a:blip>
          <a:srcRect/>
          <a:stretch/>
        </p:blipFill>
        <p:spPr>
          <a:xfrm>
            <a:off x="2168052" y="5586049"/>
            <a:ext cx="2244435" cy="500033"/>
          </a:xfrm>
          <a:prstGeom prst="rect">
            <a:avLst/>
          </a:prstGeom>
          <a:noFill/>
          <a:ln>
            <a:noFill/>
          </a:ln>
        </p:spPr>
      </p:pic>
      <p:pic>
        <p:nvPicPr>
          <p:cNvPr id="98" name="Google Shape;98;p31"/>
          <p:cNvPicPr preferRelativeResize="0"/>
          <p:nvPr/>
        </p:nvPicPr>
        <p:blipFill rotWithShape="1">
          <a:blip r:embed="rId5">
            <a:alphaModFix/>
          </a:blip>
          <a:srcRect r="23777" b="23569"/>
          <a:stretch/>
        </p:blipFill>
        <p:spPr>
          <a:xfrm rot="10800000">
            <a:off x="0" y="46412"/>
            <a:ext cx="15240000" cy="5324783"/>
          </a:xfrm>
          <a:prstGeom prst="rect">
            <a:avLst/>
          </a:prstGeom>
          <a:noFill/>
          <a:ln>
            <a:noFill/>
          </a:ln>
        </p:spPr>
      </p:pic>
      <p:pic>
        <p:nvPicPr>
          <p:cNvPr id="99" name="Google Shape;99;p31"/>
          <p:cNvPicPr preferRelativeResize="0"/>
          <p:nvPr/>
        </p:nvPicPr>
        <p:blipFill rotWithShape="1">
          <a:blip r:embed="rId6">
            <a:alphaModFix/>
          </a:blip>
          <a:srcRect l="29462" r="33857" b="29293"/>
          <a:stretch/>
        </p:blipFill>
        <p:spPr>
          <a:xfrm>
            <a:off x="11371407" y="5239116"/>
            <a:ext cx="729153" cy="1405523"/>
          </a:xfrm>
          <a:prstGeom prst="rect">
            <a:avLst/>
          </a:prstGeom>
          <a:noFill/>
          <a:ln>
            <a:noFill/>
          </a:ln>
        </p:spPr>
      </p:pic>
      <p:pic>
        <p:nvPicPr>
          <p:cNvPr id="100" name="Google Shape;100;p31"/>
          <p:cNvPicPr preferRelativeResize="0"/>
          <p:nvPr/>
        </p:nvPicPr>
        <p:blipFill rotWithShape="1">
          <a:blip r:embed="rId6">
            <a:alphaModFix/>
          </a:blip>
          <a:srcRect t="70554"/>
          <a:stretch/>
        </p:blipFill>
        <p:spPr>
          <a:xfrm>
            <a:off x="9788309" y="6351752"/>
            <a:ext cx="1987839" cy="585349"/>
          </a:xfrm>
          <a:prstGeom prst="rect">
            <a:avLst/>
          </a:prstGeom>
          <a:noFill/>
          <a:ln>
            <a:noFill/>
          </a:ln>
        </p:spPr>
      </p:pic>
      <p:sp>
        <p:nvSpPr>
          <p:cNvPr id="101" name="Google Shape;101;p31"/>
          <p:cNvSpPr/>
          <p:nvPr/>
        </p:nvSpPr>
        <p:spPr>
          <a:xfrm>
            <a:off x="4412487" y="5491407"/>
            <a:ext cx="6975876" cy="6001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1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Research Executive Agency. Neither the European Union nor the granting authority can be held responsible for them</a:t>
            </a:r>
            <a:endParaRPr sz="11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1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mailto:irene.bianchi@polimi.it"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4212D45-C46A-EE64-591B-CDD3633CC2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502"/>
            <a:ext cx="9912096" cy="6846583"/>
          </a:xfrm>
          <a:prstGeom prst="rect">
            <a:avLst/>
          </a:prstGeom>
        </p:spPr>
      </p:pic>
    </p:spTree>
    <p:extLst>
      <p:ext uri="{BB962C8B-B14F-4D97-AF65-F5344CB8AC3E}">
        <p14:creationId xmlns:p14="http://schemas.microsoft.com/office/powerpoint/2010/main" val="2933310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30B80726-17C5-72D6-4509-F2314D49B370}"/>
              </a:ext>
            </a:extLst>
          </p:cNvPr>
          <p:cNvSpPr txBox="1"/>
          <p:nvPr/>
        </p:nvSpPr>
        <p:spPr>
          <a:xfrm>
            <a:off x="469900" y="571500"/>
            <a:ext cx="4448654" cy="707886"/>
          </a:xfrm>
          <a:prstGeom prst="rect">
            <a:avLst/>
          </a:prstGeom>
          <a:noFill/>
        </p:spPr>
        <p:txBody>
          <a:bodyPr wrap="none" rtlCol="0">
            <a:spAutoFit/>
          </a:bodyPr>
          <a:lstStyle/>
          <a:p>
            <a:r>
              <a:rPr lang="it-IT" sz="4000" b="1" dirty="0">
                <a:solidFill>
                  <a:schemeClr val="accent3">
                    <a:lumMod val="50000"/>
                  </a:schemeClr>
                </a:solidFill>
                <a:latin typeface="Calibri" panose="020F0502020204030204" pitchFamily="34" charset="0"/>
                <a:cs typeface="Calibri" panose="020F0502020204030204" pitchFamily="34" charset="0"/>
              </a:rPr>
              <a:t>Jerez de La Frontera</a:t>
            </a:r>
          </a:p>
        </p:txBody>
      </p:sp>
      <p:sp>
        <p:nvSpPr>
          <p:cNvPr id="4" name="CasellaDiTesto 3">
            <a:extLst>
              <a:ext uri="{FF2B5EF4-FFF2-40B4-BE49-F238E27FC236}">
                <a16:creationId xmlns:a16="http://schemas.microsoft.com/office/drawing/2014/main" id="{0049A620-A193-1FE0-C895-378BB4D963E8}"/>
              </a:ext>
            </a:extLst>
          </p:cNvPr>
          <p:cNvSpPr txBox="1"/>
          <p:nvPr/>
        </p:nvSpPr>
        <p:spPr>
          <a:xfrm>
            <a:off x="132834" y="6119336"/>
            <a:ext cx="6098058" cy="738664"/>
          </a:xfrm>
          <a:prstGeom prst="rect">
            <a:avLst/>
          </a:prstGeom>
          <a:noFill/>
        </p:spPr>
        <p:txBody>
          <a:bodyPr wrap="square">
            <a:spAutoFit/>
          </a:bodyPr>
          <a:lstStyle/>
          <a:p>
            <a:pPr rtl="0">
              <a:spcBef>
                <a:spcPts val="0"/>
              </a:spcBef>
              <a:spcAft>
                <a:spcPts val="0"/>
              </a:spcAft>
            </a:pPr>
            <a:r>
              <a:rPr lang="it-IT" sz="1400" b="1" i="0" u="none" strike="noStrike" dirty="0">
                <a:solidFill>
                  <a:srgbClr val="FFFFFF"/>
                </a:solidFill>
                <a:effectLst/>
                <a:latin typeface="Lato" panose="020F0502020204030203" pitchFamily="34" charset="0"/>
              </a:rPr>
              <a:t>Photo: </a:t>
            </a:r>
            <a:r>
              <a:rPr lang="it-IT" b="1" dirty="0">
                <a:solidFill>
                  <a:srgbClr val="FFFFFF"/>
                </a:solidFill>
                <a:latin typeface="Lato" panose="020F0502020204030203" pitchFamily="34" charset="0"/>
              </a:rPr>
              <a:t>I. Bianchi</a:t>
            </a:r>
          </a:p>
          <a:p>
            <a:pPr rtl="0">
              <a:spcBef>
                <a:spcPts val="0"/>
              </a:spcBef>
              <a:spcAft>
                <a:spcPts val="0"/>
              </a:spcAft>
            </a:pPr>
            <a:r>
              <a:rPr lang="it-IT" b="1" dirty="0">
                <a:solidFill>
                  <a:srgbClr val="FFFFFF"/>
                </a:solidFill>
                <a:latin typeface="Lato" panose="020F0502020204030203" pitchFamily="34" charset="0"/>
              </a:rPr>
              <a:t>April 2024</a:t>
            </a:r>
            <a:br>
              <a:rPr lang="it-IT" dirty="0"/>
            </a:br>
            <a:endParaRPr lang="it-IT" dirty="0"/>
          </a:p>
        </p:txBody>
      </p:sp>
      <p:pic>
        <p:nvPicPr>
          <p:cNvPr id="2" name="Google Shape;211;g29b133fa7e5_2_267">
            <a:extLst>
              <a:ext uri="{FF2B5EF4-FFF2-40B4-BE49-F238E27FC236}">
                <a16:creationId xmlns:a16="http://schemas.microsoft.com/office/drawing/2014/main" id="{C95CBEBD-31E5-3EEF-B08E-B17CFCBA6DB9}"/>
              </a:ext>
            </a:extLst>
          </p:cNvPr>
          <p:cNvPicPr preferRelativeResize="0">
            <a:picLocks noChangeAspect="1"/>
          </p:cNvPicPr>
          <p:nvPr/>
        </p:nvPicPr>
        <p:blipFill rotWithShape="1">
          <a:blip r:embed="rId2">
            <a:alphaModFix/>
          </a:blip>
          <a:srcRect l="15423" t="-95" r="10487" b="17477"/>
          <a:stretch/>
        </p:blipFill>
        <p:spPr>
          <a:xfrm>
            <a:off x="0" y="0"/>
            <a:ext cx="9033013" cy="6858000"/>
          </a:xfrm>
          <a:prstGeom prst="rect">
            <a:avLst/>
          </a:prstGeom>
          <a:noFill/>
          <a:ln>
            <a:noFill/>
          </a:ln>
        </p:spPr>
      </p:pic>
      <p:sp>
        <p:nvSpPr>
          <p:cNvPr id="5" name="Google Shape;213;g29b133fa7e5_2_267">
            <a:extLst>
              <a:ext uri="{FF2B5EF4-FFF2-40B4-BE49-F238E27FC236}">
                <a16:creationId xmlns:a16="http://schemas.microsoft.com/office/drawing/2014/main" id="{CEEC63E5-0F33-2AF5-3931-E7B71573BDA0}"/>
              </a:ext>
            </a:extLst>
          </p:cNvPr>
          <p:cNvSpPr txBox="1"/>
          <p:nvPr/>
        </p:nvSpPr>
        <p:spPr>
          <a:xfrm>
            <a:off x="132834" y="6180911"/>
            <a:ext cx="5250000" cy="615513"/>
          </a:xfrm>
          <a:prstGeom prst="rect">
            <a:avLst/>
          </a:prstGeom>
          <a:noFill/>
          <a:ln>
            <a:noFill/>
          </a:ln>
        </p:spPr>
        <p:txBody>
          <a:bodyPr spcFirstLastPara="1" wrap="square" lIns="121900" tIns="121900" rIns="121900" bIns="121900" anchor="t" anchorCtr="0">
            <a:spAutoFit/>
          </a:bodyPr>
          <a:lstStyle/>
          <a:p>
            <a:pPr marL="0" lvl="0" indent="0" rtl="0">
              <a:spcBef>
                <a:spcPts val="0"/>
              </a:spcBef>
              <a:spcAft>
                <a:spcPts val="0"/>
              </a:spcAft>
              <a:buNone/>
            </a:pPr>
            <a:r>
              <a:rPr lang="en-US" sz="1200" b="1" dirty="0">
                <a:solidFill>
                  <a:schemeClr val="bg1"/>
                </a:solidFill>
              </a:rPr>
              <a:t>Photo </a:t>
            </a:r>
          </a:p>
          <a:p>
            <a:pPr marL="0" lvl="0" indent="0" rtl="0">
              <a:spcBef>
                <a:spcPts val="0"/>
              </a:spcBef>
              <a:spcAft>
                <a:spcPts val="0"/>
              </a:spcAft>
              <a:buNone/>
            </a:pPr>
            <a:r>
              <a:rPr lang="en-US" sz="1200" b="1" dirty="0">
                <a:solidFill>
                  <a:schemeClr val="bg1"/>
                </a:solidFill>
              </a:rPr>
              <a:t>J. C. Toro</a:t>
            </a:r>
            <a:endParaRPr sz="1200" b="1" dirty="0">
              <a:solidFill>
                <a:schemeClr val="bg1"/>
              </a:solidFill>
            </a:endParaRPr>
          </a:p>
        </p:txBody>
      </p:sp>
      <p:sp>
        <p:nvSpPr>
          <p:cNvPr id="9" name="CasellaDiTesto 8">
            <a:extLst>
              <a:ext uri="{FF2B5EF4-FFF2-40B4-BE49-F238E27FC236}">
                <a16:creationId xmlns:a16="http://schemas.microsoft.com/office/drawing/2014/main" id="{7735D05F-29A5-F858-8BEE-442ACB8B6180}"/>
              </a:ext>
            </a:extLst>
          </p:cNvPr>
          <p:cNvSpPr txBox="1"/>
          <p:nvPr/>
        </p:nvSpPr>
        <p:spPr>
          <a:xfrm>
            <a:off x="9445146" y="1261241"/>
            <a:ext cx="2709924" cy="1077218"/>
          </a:xfrm>
          <a:prstGeom prst="rect">
            <a:avLst/>
          </a:prstGeom>
          <a:noFill/>
        </p:spPr>
        <p:txBody>
          <a:bodyPr wrap="square" rtlCol="0">
            <a:spAutoFit/>
          </a:bodyPr>
          <a:lstStyle/>
          <a:p>
            <a:r>
              <a:rPr lang="it-IT" sz="3200" b="1" dirty="0">
                <a:solidFill>
                  <a:schemeClr val="accent3">
                    <a:lumMod val="50000"/>
                  </a:schemeClr>
                </a:solidFill>
                <a:latin typeface="Calibri" panose="020F0502020204030204" pitchFamily="34" charset="0"/>
                <a:cs typeface="Calibri" panose="020F0502020204030204" pitchFamily="34" charset="0"/>
              </a:rPr>
              <a:t>Jerez de La Frontera</a:t>
            </a:r>
          </a:p>
        </p:txBody>
      </p:sp>
      <p:sp>
        <p:nvSpPr>
          <p:cNvPr id="10" name="CasellaDiTesto 9">
            <a:extLst>
              <a:ext uri="{FF2B5EF4-FFF2-40B4-BE49-F238E27FC236}">
                <a16:creationId xmlns:a16="http://schemas.microsoft.com/office/drawing/2014/main" id="{F841FCA7-CDC4-9483-121B-07ADD4F9E640}"/>
              </a:ext>
            </a:extLst>
          </p:cNvPr>
          <p:cNvSpPr txBox="1"/>
          <p:nvPr/>
        </p:nvSpPr>
        <p:spPr>
          <a:xfrm>
            <a:off x="9445146" y="2338459"/>
            <a:ext cx="2400016" cy="3046988"/>
          </a:xfrm>
          <a:prstGeom prst="rect">
            <a:avLst/>
          </a:prstGeom>
          <a:noFill/>
        </p:spPr>
        <p:txBody>
          <a:bodyPr wrap="none" rtlCol="0">
            <a:spAutoFit/>
          </a:bodyPr>
          <a:lstStyle/>
          <a:p>
            <a:r>
              <a:rPr lang="it-IT" sz="2400" dirty="0">
                <a:solidFill>
                  <a:schemeClr val="accent3">
                    <a:lumMod val="50000"/>
                  </a:schemeClr>
                </a:solidFill>
                <a:latin typeface="Calibri" panose="020F0502020204030204" pitchFamily="34" charset="0"/>
                <a:cs typeface="Calibri" panose="020F0502020204030204" pitchFamily="34" charset="0"/>
              </a:rPr>
              <a:t>a </a:t>
            </a:r>
            <a:r>
              <a:rPr lang="it-IT" sz="2400" dirty="0" err="1">
                <a:solidFill>
                  <a:schemeClr val="accent3">
                    <a:lumMod val="50000"/>
                  </a:schemeClr>
                </a:solidFill>
                <a:latin typeface="Calibri" panose="020F0502020204030204" pitchFamily="34" charset="0"/>
                <a:cs typeface="Calibri" panose="020F0502020204030204" pitchFamily="34" charset="0"/>
              </a:rPr>
              <a:t>wine</a:t>
            </a:r>
            <a:r>
              <a:rPr lang="it-IT" sz="2400" dirty="0">
                <a:solidFill>
                  <a:schemeClr val="accent3">
                    <a:lumMod val="50000"/>
                  </a:schemeClr>
                </a:solidFill>
                <a:latin typeface="Calibri" panose="020F0502020204030204" pitchFamily="34" charset="0"/>
                <a:cs typeface="Calibri" panose="020F0502020204030204" pitchFamily="34" charset="0"/>
              </a:rPr>
              <a:t> </a:t>
            </a:r>
            <a:r>
              <a:rPr lang="it-IT" sz="2400" dirty="0" err="1">
                <a:solidFill>
                  <a:schemeClr val="accent3">
                    <a:lumMod val="50000"/>
                  </a:schemeClr>
                </a:solidFill>
                <a:latin typeface="Calibri" panose="020F0502020204030204" pitchFamily="34" charset="0"/>
                <a:cs typeface="Calibri" panose="020F0502020204030204" pitchFamily="34" charset="0"/>
              </a:rPr>
              <a:t>landscape</a:t>
            </a:r>
            <a:r>
              <a:rPr lang="it-IT" sz="2400" dirty="0">
                <a:solidFill>
                  <a:schemeClr val="accent3">
                    <a:lumMod val="50000"/>
                  </a:schemeClr>
                </a:solidFill>
                <a:latin typeface="Calibri" panose="020F0502020204030204" pitchFamily="34" charset="0"/>
                <a:cs typeface="Calibri" panose="020F0502020204030204" pitchFamily="34" charset="0"/>
              </a:rPr>
              <a:t> </a:t>
            </a:r>
          </a:p>
          <a:p>
            <a:r>
              <a:rPr lang="it-IT" sz="2400" dirty="0" err="1">
                <a:solidFill>
                  <a:schemeClr val="accent3">
                    <a:lumMod val="50000"/>
                  </a:schemeClr>
                </a:solidFill>
                <a:latin typeface="Calibri" panose="020F0502020204030204" pitchFamily="34" charset="0"/>
                <a:cs typeface="Calibri" panose="020F0502020204030204" pitchFamily="34" charset="0"/>
              </a:rPr>
              <a:t>challenged</a:t>
            </a:r>
            <a:r>
              <a:rPr lang="it-IT" sz="2400" dirty="0">
                <a:solidFill>
                  <a:schemeClr val="accent3">
                    <a:lumMod val="50000"/>
                  </a:schemeClr>
                </a:solidFill>
                <a:latin typeface="Calibri" panose="020F0502020204030204" pitchFamily="34" charset="0"/>
                <a:cs typeface="Calibri" panose="020F0502020204030204" pitchFamily="34" charset="0"/>
              </a:rPr>
              <a:t> </a:t>
            </a:r>
          </a:p>
          <a:p>
            <a:r>
              <a:rPr lang="it-IT" sz="2400" dirty="0">
                <a:solidFill>
                  <a:schemeClr val="accent3">
                    <a:lumMod val="50000"/>
                  </a:schemeClr>
                </a:solidFill>
                <a:latin typeface="Calibri" panose="020F0502020204030204" pitchFamily="34" charset="0"/>
                <a:cs typeface="Calibri" panose="020F0502020204030204" pitchFamily="34" charset="0"/>
              </a:rPr>
              <a:t>by CC </a:t>
            </a:r>
            <a:r>
              <a:rPr lang="it-IT" sz="2400" dirty="0" err="1">
                <a:solidFill>
                  <a:schemeClr val="accent3">
                    <a:lumMod val="50000"/>
                  </a:schemeClr>
                </a:solidFill>
                <a:latin typeface="Calibri" panose="020F0502020204030204" pitchFamily="34" charset="0"/>
                <a:cs typeface="Calibri" panose="020F0502020204030204" pitchFamily="34" charset="0"/>
              </a:rPr>
              <a:t>effects</a:t>
            </a:r>
            <a:endParaRPr lang="it-IT" sz="2400" dirty="0">
              <a:solidFill>
                <a:schemeClr val="accent3">
                  <a:lumMod val="50000"/>
                </a:schemeClr>
              </a:solidFill>
              <a:latin typeface="Calibri" panose="020F0502020204030204" pitchFamily="34" charset="0"/>
              <a:cs typeface="Calibri" panose="020F0502020204030204" pitchFamily="34" charset="0"/>
            </a:endParaRPr>
          </a:p>
          <a:p>
            <a:endParaRPr lang="it-IT" sz="2400" dirty="0">
              <a:solidFill>
                <a:schemeClr val="accent3">
                  <a:lumMod val="50000"/>
                </a:schemeClr>
              </a:solidFill>
              <a:latin typeface="Calibri" panose="020F0502020204030204" pitchFamily="34" charset="0"/>
              <a:cs typeface="Calibri" panose="020F0502020204030204" pitchFamily="34" charset="0"/>
            </a:endParaRPr>
          </a:p>
          <a:p>
            <a:r>
              <a:rPr lang="it-IT" sz="2400" dirty="0">
                <a:solidFill>
                  <a:schemeClr val="accent3">
                    <a:lumMod val="50000"/>
                  </a:schemeClr>
                </a:solidFill>
                <a:latin typeface="Calibri" panose="020F0502020204030204" pitchFamily="34" charset="0"/>
                <a:cs typeface="Calibri" panose="020F0502020204030204" pitchFamily="34" charset="0"/>
              </a:rPr>
              <a:t>the </a:t>
            </a:r>
            <a:r>
              <a:rPr lang="it-IT" sz="2400" dirty="0" err="1">
                <a:solidFill>
                  <a:schemeClr val="accent3">
                    <a:lumMod val="50000"/>
                  </a:schemeClr>
                </a:solidFill>
                <a:latin typeface="Calibri" panose="020F0502020204030204" pitchFamily="34" charset="0"/>
                <a:cs typeface="Calibri" panose="020F0502020204030204" pitchFamily="34" charset="0"/>
              </a:rPr>
              <a:t>birthplace</a:t>
            </a:r>
            <a:r>
              <a:rPr lang="it-IT" sz="2400" dirty="0">
                <a:solidFill>
                  <a:schemeClr val="accent3">
                    <a:lumMod val="50000"/>
                  </a:schemeClr>
                </a:solidFill>
                <a:latin typeface="Calibri" panose="020F0502020204030204" pitchFamily="34" charset="0"/>
                <a:cs typeface="Calibri" panose="020F0502020204030204" pitchFamily="34" charset="0"/>
              </a:rPr>
              <a:t> of </a:t>
            </a:r>
          </a:p>
          <a:p>
            <a:r>
              <a:rPr lang="it-IT" sz="2400" dirty="0">
                <a:solidFill>
                  <a:schemeClr val="accent3">
                    <a:lumMod val="50000"/>
                  </a:schemeClr>
                </a:solidFill>
                <a:latin typeface="Calibri" panose="020F0502020204030204" pitchFamily="34" charset="0"/>
                <a:cs typeface="Calibri" panose="020F0502020204030204" pitchFamily="34" charset="0"/>
              </a:rPr>
              <a:t>Flamenco</a:t>
            </a:r>
          </a:p>
          <a:p>
            <a:endParaRPr lang="it-IT" sz="2400" dirty="0">
              <a:solidFill>
                <a:schemeClr val="accent3">
                  <a:lumMod val="50000"/>
                </a:schemeClr>
              </a:solidFill>
              <a:latin typeface="Calibri" panose="020F0502020204030204" pitchFamily="34" charset="0"/>
              <a:cs typeface="Calibri" panose="020F0502020204030204" pitchFamily="34" charset="0"/>
            </a:endParaRPr>
          </a:p>
          <a:p>
            <a:endParaRPr lang="it-IT" sz="2400" dirty="0">
              <a:solidFill>
                <a:schemeClr val="accent3">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2235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aria aperta, cielo, terreno, erba&#10;&#10;Descrizione generata automaticamente">
            <a:extLst>
              <a:ext uri="{FF2B5EF4-FFF2-40B4-BE49-F238E27FC236}">
                <a16:creationId xmlns:a16="http://schemas.microsoft.com/office/drawing/2014/main" id="{BE5C575F-EBC2-0CBB-939D-A00569B09E89}"/>
              </a:ext>
            </a:extLst>
          </p:cNvPr>
          <p:cNvPicPr>
            <a:picLocks noChangeAspect="1"/>
          </p:cNvPicPr>
          <p:nvPr/>
        </p:nvPicPr>
        <p:blipFill rotWithShape="1">
          <a:blip r:embed="rId2"/>
          <a:srcRect t="12778" b="12407"/>
          <a:stretch/>
        </p:blipFill>
        <p:spPr>
          <a:xfrm>
            <a:off x="0" y="-1"/>
            <a:ext cx="9182100" cy="6869571"/>
          </a:xfrm>
          <a:prstGeom prst="rect">
            <a:avLst/>
          </a:prstGeom>
        </p:spPr>
      </p:pic>
      <p:sp>
        <p:nvSpPr>
          <p:cNvPr id="4" name="CasellaDiTesto 3">
            <a:extLst>
              <a:ext uri="{FF2B5EF4-FFF2-40B4-BE49-F238E27FC236}">
                <a16:creationId xmlns:a16="http://schemas.microsoft.com/office/drawing/2014/main" id="{0049A620-A193-1FE0-C895-378BB4D963E8}"/>
              </a:ext>
            </a:extLst>
          </p:cNvPr>
          <p:cNvSpPr txBox="1"/>
          <p:nvPr/>
        </p:nvSpPr>
        <p:spPr>
          <a:xfrm>
            <a:off x="61785" y="6211669"/>
            <a:ext cx="6098058" cy="646331"/>
          </a:xfrm>
          <a:prstGeom prst="rect">
            <a:avLst/>
          </a:prstGeom>
          <a:noFill/>
        </p:spPr>
        <p:txBody>
          <a:bodyPr wrap="square">
            <a:spAutoFit/>
          </a:bodyPr>
          <a:lstStyle/>
          <a:p>
            <a:pPr rtl="0">
              <a:spcBef>
                <a:spcPts val="0"/>
              </a:spcBef>
              <a:spcAft>
                <a:spcPts val="0"/>
              </a:spcAft>
            </a:pPr>
            <a:r>
              <a:rPr lang="it-IT" sz="1200" b="1" i="0" u="none" strike="noStrike" dirty="0">
                <a:solidFill>
                  <a:srgbClr val="FFFFFF"/>
                </a:solidFill>
                <a:effectLst/>
                <a:latin typeface="Lato" panose="020F0502020204030203" pitchFamily="34" charset="0"/>
              </a:rPr>
              <a:t>Photo: </a:t>
            </a:r>
            <a:r>
              <a:rPr lang="it-IT" sz="1200" b="1" dirty="0">
                <a:solidFill>
                  <a:srgbClr val="FFFFFF"/>
                </a:solidFill>
                <a:latin typeface="Lato" panose="020F0502020204030203" pitchFamily="34" charset="0"/>
              </a:rPr>
              <a:t>I. Bianchi</a:t>
            </a:r>
          </a:p>
          <a:p>
            <a:pPr rtl="0">
              <a:spcBef>
                <a:spcPts val="0"/>
              </a:spcBef>
              <a:spcAft>
                <a:spcPts val="0"/>
              </a:spcAft>
            </a:pPr>
            <a:r>
              <a:rPr lang="it-IT" sz="1200" b="1" dirty="0" err="1">
                <a:solidFill>
                  <a:srgbClr val="FFFFFF"/>
                </a:solidFill>
                <a:latin typeface="Lato" panose="020F0502020204030203" pitchFamily="34" charset="0"/>
              </a:rPr>
              <a:t>February</a:t>
            </a:r>
            <a:r>
              <a:rPr lang="it-IT" sz="1200" b="1" dirty="0">
                <a:solidFill>
                  <a:srgbClr val="FFFFFF"/>
                </a:solidFill>
                <a:latin typeface="Lato" panose="020F0502020204030203" pitchFamily="34" charset="0"/>
              </a:rPr>
              <a:t> 2024</a:t>
            </a:r>
            <a:br>
              <a:rPr lang="it-IT" sz="1200" dirty="0"/>
            </a:br>
            <a:endParaRPr lang="it-IT" sz="1200" dirty="0"/>
          </a:p>
        </p:txBody>
      </p:sp>
      <p:sp>
        <p:nvSpPr>
          <p:cNvPr id="5" name="CasellaDiTesto 4">
            <a:extLst>
              <a:ext uri="{FF2B5EF4-FFF2-40B4-BE49-F238E27FC236}">
                <a16:creationId xmlns:a16="http://schemas.microsoft.com/office/drawing/2014/main" id="{FE7B3714-ED88-DB02-E5CD-F8781EB244B0}"/>
              </a:ext>
            </a:extLst>
          </p:cNvPr>
          <p:cNvSpPr txBox="1"/>
          <p:nvPr/>
        </p:nvSpPr>
        <p:spPr>
          <a:xfrm>
            <a:off x="9445146" y="1261241"/>
            <a:ext cx="2709924" cy="1077218"/>
          </a:xfrm>
          <a:prstGeom prst="rect">
            <a:avLst/>
          </a:prstGeom>
          <a:noFill/>
        </p:spPr>
        <p:txBody>
          <a:bodyPr wrap="square" rtlCol="0">
            <a:spAutoFit/>
          </a:bodyPr>
          <a:lstStyle/>
          <a:p>
            <a:r>
              <a:rPr lang="it-IT" sz="3200" b="1" dirty="0">
                <a:solidFill>
                  <a:schemeClr val="accent3">
                    <a:lumMod val="50000"/>
                  </a:schemeClr>
                </a:solidFill>
                <a:latin typeface="Calibri" panose="020F0502020204030204" pitchFamily="34" charset="0"/>
                <a:cs typeface="Calibri" panose="020F0502020204030204" pitchFamily="34" charset="0"/>
              </a:rPr>
              <a:t>Jerez de La Frontera</a:t>
            </a:r>
          </a:p>
        </p:txBody>
      </p:sp>
      <p:sp>
        <p:nvSpPr>
          <p:cNvPr id="9" name="CasellaDiTesto 8">
            <a:extLst>
              <a:ext uri="{FF2B5EF4-FFF2-40B4-BE49-F238E27FC236}">
                <a16:creationId xmlns:a16="http://schemas.microsoft.com/office/drawing/2014/main" id="{88294652-7F52-B064-CB49-6410996C07C6}"/>
              </a:ext>
            </a:extLst>
          </p:cNvPr>
          <p:cNvSpPr txBox="1"/>
          <p:nvPr/>
        </p:nvSpPr>
        <p:spPr>
          <a:xfrm>
            <a:off x="9445146" y="2338459"/>
            <a:ext cx="2400016" cy="4154984"/>
          </a:xfrm>
          <a:prstGeom prst="rect">
            <a:avLst/>
          </a:prstGeom>
          <a:noFill/>
        </p:spPr>
        <p:txBody>
          <a:bodyPr wrap="none" rtlCol="0">
            <a:spAutoFit/>
          </a:bodyPr>
          <a:lstStyle/>
          <a:p>
            <a:r>
              <a:rPr lang="it-IT" sz="2400" dirty="0">
                <a:solidFill>
                  <a:schemeClr val="accent3">
                    <a:lumMod val="50000"/>
                  </a:schemeClr>
                </a:solidFill>
                <a:latin typeface="Calibri" panose="020F0502020204030204" pitchFamily="34" charset="0"/>
                <a:cs typeface="Calibri" panose="020F0502020204030204" pitchFamily="34" charset="0"/>
              </a:rPr>
              <a:t>a </a:t>
            </a:r>
            <a:r>
              <a:rPr lang="it-IT" sz="2400" dirty="0" err="1">
                <a:solidFill>
                  <a:schemeClr val="accent3">
                    <a:lumMod val="50000"/>
                  </a:schemeClr>
                </a:solidFill>
                <a:latin typeface="Calibri" panose="020F0502020204030204" pitchFamily="34" charset="0"/>
                <a:cs typeface="Calibri" panose="020F0502020204030204" pitchFamily="34" charset="0"/>
              </a:rPr>
              <a:t>wine</a:t>
            </a:r>
            <a:r>
              <a:rPr lang="it-IT" sz="2400" dirty="0">
                <a:solidFill>
                  <a:schemeClr val="accent3">
                    <a:lumMod val="50000"/>
                  </a:schemeClr>
                </a:solidFill>
                <a:latin typeface="Calibri" panose="020F0502020204030204" pitchFamily="34" charset="0"/>
                <a:cs typeface="Calibri" panose="020F0502020204030204" pitchFamily="34" charset="0"/>
              </a:rPr>
              <a:t> </a:t>
            </a:r>
            <a:r>
              <a:rPr lang="it-IT" sz="2400" dirty="0" err="1">
                <a:solidFill>
                  <a:schemeClr val="accent3">
                    <a:lumMod val="50000"/>
                  </a:schemeClr>
                </a:solidFill>
                <a:latin typeface="Calibri" panose="020F0502020204030204" pitchFamily="34" charset="0"/>
                <a:cs typeface="Calibri" panose="020F0502020204030204" pitchFamily="34" charset="0"/>
              </a:rPr>
              <a:t>landscape</a:t>
            </a:r>
            <a:r>
              <a:rPr lang="it-IT" sz="2400" dirty="0">
                <a:solidFill>
                  <a:schemeClr val="accent3">
                    <a:lumMod val="50000"/>
                  </a:schemeClr>
                </a:solidFill>
                <a:latin typeface="Calibri" panose="020F0502020204030204" pitchFamily="34" charset="0"/>
                <a:cs typeface="Calibri" panose="020F0502020204030204" pitchFamily="34" charset="0"/>
              </a:rPr>
              <a:t> </a:t>
            </a:r>
          </a:p>
          <a:p>
            <a:r>
              <a:rPr lang="it-IT" sz="2400" dirty="0" err="1">
                <a:solidFill>
                  <a:schemeClr val="accent3">
                    <a:lumMod val="50000"/>
                  </a:schemeClr>
                </a:solidFill>
                <a:latin typeface="Calibri" panose="020F0502020204030204" pitchFamily="34" charset="0"/>
                <a:cs typeface="Calibri" panose="020F0502020204030204" pitchFamily="34" charset="0"/>
              </a:rPr>
              <a:t>challenged</a:t>
            </a:r>
            <a:r>
              <a:rPr lang="it-IT" sz="2400" dirty="0">
                <a:solidFill>
                  <a:schemeClr val="accent3">
                    <a:lumMod val="50000"/>
                  </a:schemeClr>
                </a:solidFill>
                <a:latin typeface="Calibri" panose="020F0502020204030204" pitchFamily="34" charset="0"/>
                <a:cs typeface="Calibri" panose="020F0502020204030204" pitchFamily="34" charset="0"/>
              </a:rPr>
              <a:t> </a:t>
            </a:r>
          </a:p>
          <a:p>
            <a:r>
              <a:rPr lang="it-IT" sz="2400" dirty="0">
                <a:solidFill>
                  <a:schemeClr val="accent3">
                    <a:lumMod val="50000"/>
                  </a:schemeClr>
                </a:solidFill>
                <a:latin typeface="Calibri" panose="020F0502020204030204" pitchFamily="34" charset="0"/>
                <a:cs typeface="Calibri" panose="020F0502020204030204" pitchFamily="34" charset="0"/>
              </a:rPr>
              <a:t>by CC </a:t>
            </a:r>
            <a:r>
              <a:rPr lang="it-IT" sz="2400" dirty="0" err="1">
                <a:solidFill>
                  <a:schemeClr val="accent3">
                    <a:lumMod val="50000"/>
                  </a:schemeClr>
                </a:solidFill>
                <a:latin typeface="Calibri" panose="020F0502020204030204" pitchFamily="34" charset="0"/>
                <a:cs typeface="Calibri" panose="020F0502020204030204" pitchFamily="34" charset="0"/>
              </a:rPr>
              <a:t>effects</a:t>
            </a:r>
            <a:endParaRPr lang="it-IT" sz="2400" dirty="0">
              <a:solidFill>
                <a:schemeClr val="accent3">
                  <a:lumMod val="50000"/>
                </a:schemeClr>
              </a:solidFill>
              <a:latin typeface="Calibri" panose="020F0502020204030204" pitchFamily="34" charset="0"/>
              <a:cs typeface="Calibri" panose="020F0502020204030204" pitchFamily="34" charset="0"/>
            </a:endParaRPr>
          </a:p>
          <a:p>
            <a:endParaRPr lang="it-IT" sz="2400" dirty="0">
              <a:solidFill>
                <a:schemeClr val="accent3">
                  <a:lumMod val="50000"/>
                </a:schemeClr>
              </a:solidFill>
              <a:latin typeface="Calibri" panose="020F0502020204030204" pitchFamily="34" charset="0"/>
              <a:cs typeface="Calibri" panose="020F0502020204030204" pitchFamily="34" charset="0"/>
            </a:endParaRPr>
          </a:p>
          <a:p>
            <a:r>
              <a:rPr lang="it-IT" sz="2400" dirty="0">
                <a:solidFill>
                  <a:schemeClr val="accent3">
                    <a:lumMod val="50000"/>
                  </a:schemeClr>
                </a:solidFill>
                <a:latin typeface="Calibri" panose="020F0502020204030204" pitchFamily="34" charset="0"/>
                <a:cs typeface="Calibri" panose="020F0502020204030204" pitchFamily="34" charset="0"/>
              </a:rPr>
              <a:t>the </a:t>
            </a:r>
            <a:r>
              <a:rPr lang="it-IT" sz="2400" dirty="0" err="1">
                <a:solidFill>
                  <a:schemeClr val="accent3">
                    <a:lumMod val="50000"/>
                  </a:schemeClr>
                </a:solidFill>
                <a:latin typeface="Calibri" panose="020F0502020204030204" pitchFamily="34" charset="0"/>
                <a:cs typeface="Calibri" panose="020F0502020204030204" pitchFamily="34" charset="0"/>
              </a:rPr>
              <a:t>birthplace</a:t>
            </a:r>
            <a:r>
              <a:rPr lang="it-IT" sz="2400" dirty="0">
                <a:solidFill>
                  <a:schemeClr val="accent3">
                    <a:lumMod val="50000"/>
                  </a:schemeClr>
                </a:solidFill>
                <a:latin typeface="Calibri" panose="020F0502020204030204" pitchFamily="34" charset="0"/>
                <a:cs typeface="Calibri" panose="020F0502020204030204" pitchFamily="34" charset="0"/>
              </a:rPr>
              <a:t> of </a:t>
            </a:r>
          </a:p>
          <a:p>
            <a:r>
              <a:rPr lang="it-IT" sz="2400" dirty="0">
                <a:solidFill>
                  <a:schemeClr val="accent3">
                    <a:lumMod val="50000"/>
                  </a:schemeClr>
                </a:solidFill>
                <a:latin typeface="Calibri" panose="020F0502020204030204" pitchFamily="34" charset="0"/>
                <a:cs typeface="Calibri" panose="020F0502020204030204" pitchFamily="34" charset="0"/>
              </a:rPr>
              <a:t>Flamenco</a:t>
            </a:r>
          </a:p>
          <a:p>
            <a:endParaRPr lang="it-IT" sz="2400" dirty="0">
              <a:solidFill>
                <a:schemeClr val="accent3">
                  <a:lumMod val="50000"/>
                </a:schemeClr>
              </a:solidFill>
              <a:latin typeface="Calibri" panose="020F0502020204030204" pitchFamily="34" charset="0"/>
              <a:cs typeface="Calibri" panose="020F0502020204030204" pitchFamily="34" charset="0"/>
            </a:endParaRPr>
          </a:p>
          <a:p>
            <a:r>
              <a:rPr lang="it-IT" sz="2400" dirty="0">
                <a:solidFill>
                  <a:schemeClr val="accent3">
                    <a:lumMod val="50000"/>
                  </a:schemeClr>
                </a:solidFill>
                <a:latin typeface="Calibri" panose="020F0502020204030204" pitchFamily="34" charset="0"/>
                <a:cs typeface="Calibri" panose="020F0502020204030204" pitchFamily="34" charset="0"/>
              </a:rPr>
              <a:t>a new energy </a:t>
            </a:r>
          </a:p>
          <a:p>
            <a:r>
              <a:rPr lang="it-IT" sz="2400" dirty="0" err="1">
                <a:solidFill>
                  <a:schemeClr val="accent3">
                    <a:lumMod val="50000"/>
                  </a:schemeClr>
                </a:solidFill>
                <a:latin typeface="Calibri" panose="020F0502020204030204" pitchFamily="34" charset="0"/>
                <a:cs typeface="Calibri" panose="020F0502020204030204" pitchFamily="34" charset="0"/>
              </a:rPr>
              <a:t>landscape</a:t>
            </a:r>
            <a:r>
              <a:rPr lang="it-IT" sz="2400" dirty="0">
                <a:solidFill>
                  <a:schemeClr val="accent3">
                    <a:lumMod val="50000"/>
                  </a:schemeClr>
                </a:solidFill>
                <a:latin typeface="Calibri" panose="020F0502020204030204" pitchFamily="34" charset="0"/>
                <a:cs typeface="Calibri" panose="020F0502020204030204" pitchFamily="34" charset="0"/>
              </a:rPr>
              <a:t>?</a:t>
            </a:r>
          </a:p>
          <a:p>
            <a:endParaRPr lang="it-IT" sz="2400" dirty="0">
              <a:solidFill>
                <a:schemeClr val="accent3">
                  <a:lumMod val="50000"/>
                </a:schemeClr>
              </a:solidFill>
              <a:latin typeface="Calibri" panose="020F0502020204030204" pitchFamily="34" charset="0"/>
              <a:cs typeface="Calibri" panose="020F0502020204030204" pitchFamily="34" charset="0"/>
            </a:endParaRPr>
          </a:p>
          <a:p>
            <a:endParaRPr lang="it-IT" sz="2400" dirty="0">
              <a:solidFill>
                <a:schemeClr val="accent3">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3335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2" name="01_A1_Energies2.pdf" descr="01_A1_Energies2.pdf">
            <a:extLst>
              <a:ext uri="{FF2B5EF4-FFF2-40B4-BE49-F238E27FC236}">
                <a16:creationId xmlns:a16="http://schemas.microsoft.com/office/drawing/2014/main" id="{9472E7B8-BCF5-BC3A-894E-9BDE756E17AF}"/>
              </a:ext>
            </a:extLst>
          </p:cNvPr>
          <p:cNvPicPr>
            <a:picLocks noChangeAspect="1"/>
          </p:cNvPicPr>
          <p:nvPr/>
        </p:nvPicPr>
        <p:blipFill rotWithShape="1">
          <a:blip r:embed="rId3"/>
          <a:srcRect l="1716" t="3400" r="8437" b="3749"/>
          <a:stretch/>
        </p:blipFill>
        <p:spPr>
          <a:xfrm>
            <a:off x="0" y="0"/>
            <a:ext cx="9395700" cy="6858000"/>
          </a:xfrm>
          <a:prstGeom prst="rect">
            <a:avLst/>
          </a:prstGeom>
          <a:ln w="12700">
            <a:miter lim="400000"/>
          </a:ln>
        </p:spPr>
      </p:pic>
      <p:sp>
        <p:nvSpPr>
          <p:cNvPr id="3" name="CasellaDiTesto 2">
            <a:extLst>
              <a:ext uri="{FF2B5EF4-FFF2-40B4-BE49-F238E27FC236}">
                <a16:creationId xmlns:a16="http://schemas.microsoft.com/office/drawing/2014/main" id="{808BC7DD-120A-E61D-1689-31E3E0C862C4}"/>
              </a:ext>
            </a:extLst>
          </p:cNvPr>
          <p:cNvSpPr txBox="1"/>
          <p:nvPr/>
        </p:nvSpPr>
        <p:spPr>
          <a:xfrm>
            <a:off x="132834" y="6119336"/>
            <a:ext cx="6098058" cy="738664"/>
          </a:xfrm>
          <a:prstGeom prst="rect">
            <a:avLst/>
          </a:prstGeom>
          <a:noFill/>
        </p:spPr>
        <p:txBody>
          <a:bodyPr wrap="square">
            <a:spAutoFit/>
          </a:bodyPr>
          <a:lstStyle/>
          <a:p>
            <a:pPr rtl="0">
              <a:spcBef>
                <a:spcPts val="0"/>
              </a:spcBef>
              <a:spcAft>
                <a:spcPts val="0"/>
              </a:spcAft>
            </a:pPr>
            <a:r>
              <a:rPr lang="it-IT" sz="1400" b="1" i="0" u="none" strike="noStrike" dirty="0">
                <a:solidFill>
                  <a:srgbClr val="FFFFFF"/>
                </a:solidFill>
                <a:effectLst/>
                <a:latin typeface="Lato" panose="020F0502020204030203" pitchFamily="34" charset="0"/>
              </a:rPr>
              <a:t>Photo: </a:t>
            </a:r>
            <a:r>
              <a:rPr lang="it-IT" b="1" dirty="0">
                <a:solidFill>
                  <a:srgbClr val="FFFFFF"/>
                </a:solidFill>
                <a:latin typeface="Lato" panose="020F0502020204030203" pitchFamily="34" charset="0"/>
              </a:rPr>
              <a:t>I. Bianchi</a:t>
            </a:r>
          </a:p>
          <a:p>
            <a:pPr rtl="0">
              <a:spcBef>
                <a:spcPts val="0"/>
              </a:spcBef>
              <a:spcAft>
                <a:spcPts val="0"/>
              </a:spcAft>
            </a:pPr>
            <a:r>
              <a:rPr lang="it-IT" b="1" dirty="0">
                <a:solidFill>
                  <a:srgbClr val="FFFFFF"/>
                </a:solidFill>
                <a:latin typeface="Lato" panose="020F0502020204030203" pitchFamily="34" charset="0"/>
              </a:rPr>
              <a:t>April 2024</a:t>
            </a:r>
            <a:br>
              <a:rPr lang="it-IT" dirty="0"/>
            </a:br>
            <a:endParaRPr lang="it-IT" dirty="0"/>
          </a:p>
        </p:txBody>
      </p:sp>
      <p:sp>
        <p:nvSpPr>
          <p:cNvPr id="5" name="CasellaDiTesto 4">
            <a:extLst>
              <a:ext uri="{FF2B5EF4-FFF2-40B4-BE49-F238E27FC236}">
                <a16:creationId xmlns:a16="http://schemas.microsoft.com/office/drawing/2014/main" id="{8CA96FFF-37F8-6F9A-DE11-5C8212561621}"/>
              </a:ext>
            </a:extLst>
          </p:cNvPr>
          <p:cNvSpPr txBox="1"/>
          <p:nvPr/>
        </p:nvSpPr>
        <p:spPr>
          <a:xfrm>
            <a:off x="3058297" y="3275112"/>
            <a:ext cx="6116594" cy="307777"/>
          </a:xfrm>
          <a:prstGeom prst="rect">
            <a:avLst/>
          </a:prstGeom>
          <a:noFill/>
        </p:spPr>
        <p:txBody>
          <a:bodyPr wrap="square">
            <a:spAutoFit/>
          </a:bodyPr>
          <a:lstStyle/>
          <a:p>
            <a:r>
              <a:rPr lang="it-IT" b="0" dirty="0">
                <a:effectLst/>
              </a:rPr>
              <a:t> </a:t>
            </a:r>
            <a:endParaRPr lang="it-IT" dirty="0"/>
          </a:p>
        </p:txBody>
      </p:sp>
      <p:sp>
        <p:nvSpPr>
          <p:cNvPr id="8" name="CasellaDiTesto 7">
            <a:extLst>
              <a:ext uri="{FF2B5EF4-FFF2-40B4-BE49-F238E27FC236}">
                <a16:creationId xmlns:a16="http://schemas.microsoft.com/office/drawing/2014/main" id="{2DF360F4-DEFF-0BA5-3005-04FCF7971E0C}"/>
              </a:ext>
            </a:extLst>
          </p:cNvPr>
          <p:cNvSpPr txBox="1"/>
          <p:nvPr/>
        </p:nvSpPr>
        <p:spPr>
          <a:xfrm>
            <a:off x="3058297" y="3275112"/>
            <a:ext cx="6116594" cy="307777"/>
          </a:xfrm>
          <a:prstGeom prst="rect">
            <a:avLst/>
          </a:prstGeom>
          <a:noFill/>
        </p:spPr>
        <p:txBody>
          <a:bodyPr wrap="square">
            <a:spAutoFit/>
          </a:bodyPr>
          <a:lstStyle/>
          <a:p>
            <a:r>
              <a:rPr lang="it-IT" b="0" dirty="0">
                <a:effectLst/>
              </a:rPr>
              <a:t> </a:t>
            </a:r>
            <a:endParaRPr lang="it-IT" dirty="0"/>
          </a:p>
        </p:txBody>
      </p:sp>
      <p:sp>
        <p:nvSpPr>
          <p:cNvPr id="4" name="CasellaDiTesto 3">
            <a:extLst>
              <a:ext uri="{FF2B5EF4-FFF2-40B4-BE49-F238E27FC236}">
                <a16:creationId xmlns:a16="http://schemas.microsoft.com/office/drawing/2014/main" id="{4C6E4EB9-6DC6-7D08-ED89-114CD283A1A4}"/>
              </a:ext>
            </a:extLst>
          </p:cNvPr>
          <p:cNvSpPr txBox="1"/>
          <p:nvPr/>
        </p:nvSpPr>
        <p:spPr>
          <a:xfrm>
            <a:off x="9528534" y="6119336"/>
            <a:ext cx="2315789" cy="954107"/>
          </a:xfrm>
          <a:prstGeom prst="rect">
            <a:avLst/>
          </a:prstGeom>
          <a:noFill/>
        </p:spPr>
        <p:txBody>
          <a:bodyPr wrap="square">
            <a:spAutoFit/>
          </a:bodyPr>
          <a:lstStyle/>
          <a:p>
            <a:pPr rtl="0">
              <a:spcBef>
                <a:spcPts val="0"/>
              </a:spcBef>
              <a:spcAft>
                <a:spcPts val="0"/>
              </a:spcAft>
            </a:pPr>
            <a:r>
              <a:rPr lang="it-IT" dirty="0">
                <a:solidFill>
                  <a:schemeClr val="tx1"/>
                </a:solidFill>
                <a:latin typeface="Lato" panose="020F0502020204030203" pitchFamily="34" charset="0"/>
              </a:rPr>
              <a:t>Source: </a:t>
            </a:r>
            <a:r>
              <a:rPr lang="it-IT" sz="1400" i="0" u="none" strike="noStrike" dirty="0" err="1">
                <a:solidFill>
                  <a:schemeClr val="tx1"/>
                </a:solidFill>
                <a:effectLst/>
                <a:latin typeface="Lato" panose="020F0502020204030203" pitchFamily="34" charset="0"/>
              </a:rPr>
              <a:t>F</a:t>
            </a:r>
            <a:r>
              <a:rPr lang="it-IT" sz="1400" i="0" u="none" strike="noStrike" dirty="0">
                <a:solidFill>
                  <a:schemeClr val="tx1"/>
                </a:solidFill>
                <a:effectLst/>
                <a:latin typeface="Lato" panose="020F0502020204030203" pitchFamily="34" charset="0"/>
              </a:rPr>
              <a:t>. </a:t>
            </a:r>
            <a:r>
              <a:rPr lang="it-IT" sz="1400" i="0" u="none" strike="noStrike" dirty="0" err="1">
                <a:solidFill>
                  <a:schemeClr val="tx1"/>
                </a:solidFill>
                <a:effectLst/>
                <a:latin typeface="Lato" panose="020F0502020204030203" pitchFamily="34" charset="0"/>
              </a:rPr>
              <a:t>Pazons</a:t>
            </a:r>
            <a:endParaRPr lang="it-IT" dirty="0">
              <a:solidFill>
                <a:schemeClr val="tx1"/>
              </a:solidFill>
              <a:latin typeface="Lato" panose="020F0502020204030203" pitchFamily="34" charset="0"/>
            </a:endParaRPr>
          </a:p>
          <a:p>
            <a:pPr rtl="0">
              <a:spcBef>
                <a:spcPts val="0"/>
              </a:spcBef>
              <a:spcAft>
                <a:spcPts val="0"/>
              </a:spcAft>
            </a:pPr>
            <a:r>
              <a:rPr lang="it-IT" dirty="0" err="1">
                <a:solidFill>
                  <a:schemeClr val="tx1"/>
                </a:solidFill>
                <a:latin typeface="Lato" panose="020F0502020204030203" pitchFamily="34" charset="0"/>
              </a:rPr>
              <a:t>Nomad</a:t>
            </a:r>
            <a:r>
              <a:rPr lang="it-IT" dirty="0">
                <a:solidFill>
                  <a:schemeClr val="tx1"/>
                </a:solidFill>
                <a:latin typeface="Lato" panose="020F0502020204030203" pitchFamily="34" charset="0"/>
              </a:rPr>
              <a:t> Garden</a:t>
            </a:r>
          </a:p>
          <a:p>
            <a:pPr rtl="0">
              <a:spcBef>
                <a:spcPts val="0"/>
              </a:spcBef>
              <a:spcAft>
                <a:spcPts val="0"/>
              </a:spcAft>
            </a:pPr>
            <a:r>
              <a:rPr lang="it-IT" dirty="0">
                <a:solidFill>
                  <a:schemeClr val="tx1"/>
                </a:solidFill>
                <a:latin typeface="Lato" panose="020F0502020204030203" pitchFamily="34" charset="0"/>
              </a:rPr>
              <a:t>2024</a:t>
            </a:r>
            <a:br>
              <a:rPr lang="it-IT" dirty="0"/>
            </a:br>
            <a:endParaRPr lang="it-IT" dirty="0"/>
          </a:p>
        </p:txBody>
      </p:sp>
      <p:sp>
        <p:nvSpPr>
          <p:cNvPr id="9" name="Google Shape;276;g28cc2b8d120_0_386">
            <a:extLst>
              <a:ext uri="{FF2B5EF4-FFF2-40B4-BE49-F238E27FC236}">
                <a16:creationId xmlns:a16="http://schemas.microsoft.com/office/drawing/2014/main" id="{AEC1C747-F18B-B37C-3DE2-1870767ADE14}"/>
              </a:ext>
            </a:extLst>
          </p:cNvPr>
          <p:cNvSpPr txBox="1">
            <a:spLocks/>
          </p:cNvSpPr>
          <p:nvPr/>
        </p:nvSpPr>
        <p:spPr>
          <a:xfrm>
            <a:off x="391401" y="237765"/>
            <a:ext cx="9395700" cy="706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b="1" dirty="0">
                <a:solidFill>
                  <a:schemeClr val="accent6">
                    <a:lumMod val="60000"/>
                    <a:lumOff val="40000"/>
                  </a:schemeClr>
                </a:solidFill>
              </a:rPr>
              <a:t>A new energy landscape?</a:t>
            </a:r>
          </a:p>
        </p:txBody>
      </p:sp>
    </p:spTree>
    <p:extLst>
      <p:ext uri="{BB962C8B-B14F-4D97-AF65-F5344CB8AC3E}">
        <p14:creationId xmlns:p14="http://schemas.microsoft.com/office/powerpoint/2010/main" val="1875654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2" name="Google Shape;132;p3"/>
          <p:cNvSpPr txBox="1">
            <a:spLocks noGrp="1"/>
          </p:cNvSpPr>
          <p:nvPr>
            <p:ph type="body" idx="2"/>
          </p:nvPr>
        </p:nvSpPr>
        <p:spPr>
          <a:xfrm>
            <a:off x="832223" y="1187123"/>
            <a:ext cx="3519060" cy="362136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endParaRPr lang="it-IT" dirty="0"/>
          </a:p>
          <a:p>
            <a:pPr marL="0" lvl="0" indent="0" algn="l" rtl="0">
              <a:lnSpc>
                <a:spcPct val="90000"/>
              </a:lnSpc>
              <a:spcBef>
                <a:spcPts val="0"/>
              </a:spcBef>
              <a:spcAft>
                <a:spcPts val="0"/>
              </a:spcAft>
              <a:buClr>
                <a:schemeClr val="dk1"/>
              </a:buClr>
              <a:buSzPts val="2800"/>
              <a:buNone/>
            </a:pPr>
            <a:r>
              <a:rPr lang="it-IT" sz="2400" dirty="0" err="1"/>
              <a:t>Understanding</a:t>
            </a:r>
            <a:r>
              <a:rPr lang="it-IT" sz="2400" dirty="0"/>
              <a:t> practices</a:t>
            </a:r>
          </a:p>
          <a:p>
            <a:pPr marL="0" lvl="0" indent="0" algn="l" rtl="0">
              <a:lnSpc>
                <a:spcPct val="90000"/>
              </a:lnSpc>
              <a:spcBef>
                <a:spcPts val="0"/>
              </a:spcBef>
              <a:spcAft>
                <a:spcPts val="0"/>
              </a:spcAft>
              <a:buClr>
                <a:schemeClr val="dk1"/>
              </a:buClr>
              <a:buSzPts val="2800"/>
              <a:buNone/>
            </a:pPr>
            <a:r>
              <a:rPr lang="it-IT" sz="2400" dirty="0"/>
              <a:t>shaping the </a:t>
            </a:r>
            <a:r>
              <a:rPr lang="it-IT" sz="2400" dirty="0" err="1"/>
              <a:t>landscape</a:t>
            </a:r>
            <a:r>
              <a:rPr lang="it-IT" sz="2400" dirty="0"/>
              <a:t> in </a:t>
            </a:r>
            <a:r>
              <a:rPr lang="it-IT" sz="2400" dirty="0" err="1"/>
              <a:t>change</a:t>
            </a:r>
            <a:endParaRPr lang="it-IT" sz="2400" dirty="0"/>
          </a:p>
          <a:p>
            <a:pPr marL="0" lvl="0" indent="0" algn="l" rtl="0">
              <a:lnSpc>
                <a:spcPct val="90000"/>
              </a:lnSpc>
              <a:spcBef>
                <a:spcPts val="0"/>
              </a:spcBef>
              <a:spcAft>
                <a:spcPts val="0"/>
              </a:spcAft>
              <a:buClr>
                <a:schemeClr val="dk1"/>
              </a:buClr>
              <a:buSzPts val="2800"/>
              <a:buNone/>
            </a:pPr>
            <a:endParaRPr lang="it-IT" sz="2400" dirty="0"/>
          </a:p>
          <a:p>
            <a:pPr marL="0" lvl="0" indent="0" algn="l" rtl="0">
              <a:lnSpc>
                <a:spcPct val="90000"/>
              </a:lnSpc>
              <a:spcBef>
                <a:spcPts val="0"/>
              </a:spcBef>
              <a:spcAft>
                <a:spcPts val="0"/>
              </a:spcAft>
              <a:buClr>
                <a:schemeClr val="dk1"/>
              </a:buClr>
              <a:buSzPts val="2800"/>
              <a:buNone/>
            </a:pPr>
            <a:endParaRPr lang="it-IT" sz="2400" dirty="0"/>
          </a:p>
          <a:p>
            <a:pPr marL="0" lvl="0" indent="0" algn="l" rtl="0">
              <a:lnSpc>
                <a:spcPct val="90000"/>
              </a:lnSpc>
              <a:spcBef>
                <a:spcPts val="0"/>
              </a:spcBef>
              <a:spcAft>
                <a:spcPts val="0"/>
              </a:spcAft>
              <a:buClr>
                <a:schemeClr val="dk1"/>
              </a:buClr>
              <a:buSzPts val="2800"/>
              <a:buNone/>
            </a:pPr>
            <a:endParaRPr lang="it-IT" sz="2400" dirty="0"/>
          </a:p>
          <a:p>
            <a:pPr marL="0" lvl="0" indent="0" algn="l" rtl="0">
              <a:lnSpc>
                <a:spcPct val="90000"/>
              </a:lnSpc>
              <a:spcBef>
                <a:spcPts val="0"/>
              </a:spcBef>
              <a:spcAft>
                <a:spcPts val="0"/>
              </a:spcAft>
              <a:buClr>
                <a:schemeClr val="dk1"/>
              </a:buClr>
              <a:buSzPts val="2800"/>
              <a:buNone/>
            </a:pPr>
            <a:endParaRPr lang="it-IT" sz="2400" dirty="0"/>
          </a:p>
          <a:p>
            <a:pPr marL="0" lvl="0" indent="0" algn="l" rtl="0">
              <a:lnSpc>
                <a:spcPct val="90000"/>
              </a:lnSpc>
              <a:spcBef>
                <a:spcPts val="0"/>
              </a:spcBef>
              <a:spcAft>
                <a:spcPts val="0"/>
              </a:spcAft>
              <a:buClr>
                <a:schemeClr val="dk1"/>
              </a:buClr>
              <a:buSzPts val="2800"/>
              <a:buNone/>
            </a:pPr>
            <a:endParaRPr lang="it-IT" sz="2400" dirty="0"/>
          </a:p>
          <a:p>
            <a:pPr marL="0" lvl="0" indent="0" algn="l" rtl="0">
              <a:lnSpc>
                <a:spcPct val="90000"/>
              </a:lnSpc>
              <a:spcBef>
                <a:spcPts val="0"/>
              </a:spcBef>
              <a:spcAft>
                <a:spcPts val="0"/>
              </a:spcAft>
              <a:buClr>
                <a:schemeClr val="dk1"/>
              </a:buClr>
              <a:buSzPts val="2800"/>
              <a:buNone/>
            </a:pPr>
            <a:r>
              <a:rPr lang="it-IT" sz="2400" dirty="0" err="1"/>
              <a:t>Connecting</a:t>
            </a:r>
            <a:r>
              <a:rPr lang="it-IT" sz="2400" dirty="0"/>
              <a:t> with </a:t>
            </a:r>
            <a:r>
              <a:rPr lang="it-IT" sz="2400" dirty="0" err="1"/>
              <a:t>local</a:t>
            </a:r>
            <a:r>
              <a:rPr lang="it-IT" sz="2400" dirty="0"/>
              <a:t> </a:t>
            </a:r>
            <a:r>
              <a:rPr lang="it-IT" sz="2400" dirty="0" err="1"/>
              <a:t>actors</a:t>
            </a:r>
            <a:endParaRPr lang="it-IT" sz="2400" dirty="0"/>
          </a:p>
          <a:p>
            <a:pPr marL="0" lvl="0" indent="0" algn="l" rtl="0">
              <a:lnSpc>
                <a:spcPct val="90000"/>
              </a:lnSpc>
              <a:spcBef>
                <a:spcPts val="0"/>
              </a:spcBef>
              <a:spcAft>
                <a:spcPts val="0"/>
              </a:spcAft>
              <a:buClr>
                <a:schemeClr val="dk1"/>
              </a:buClr>
              <a:buSzPts val="2800"/>
              <a:buNone/>
            </a:pPr>
            <a:endParaRPr lang="it-IT" sz="2400" dirty="0"/>
          </a:p>
          <a:p>
            <a:pPr marL="0" lvl="0" indent="0" algn="l" rtl="0">
              <a:lnSpc>
                <a:spcPct val="90000"/>
              </a:lnSpc>
              <a:spcBef>
                <a:spcPts val="0"/>
              </a:spcBef>
              <a:spcAft>
                <a:spcPts val="0"/>
              </a:spcAft>
              <a:buClr>
                <a:schemeClr val="dk1"/>
              </a:buClr>
              <a:buSzPts val="2800"/>
              <a:buNone/>
            </a:pPr>
            <a:r>
              <a:rPr lang="it-IT" sz="2400" dirty="0" err="1"/>
              <a:t>Identifying</a:t>
            </a:r>
            <a:r>
              <a:rPr lang="it-IT" sz="2400" dirty="0"/>
              <a:t> </a:t>
            </a:r>
            <a:r>
              <a:rPr lang="it-IT" sz="2400" dirty="0" err="1"/>
              <a:t>conflictual</a:t>
            </a:r>
            <a:r>
              <a:rPr lang="it-IT" sz="2400" dirty="0"/>
              <a:t> </a:t>
            </a:r>
            <a:r>
              <a:rPr lang="it-IT" sz="2400" dirty="0" err="1"/>
              <a:t>dimensions</a:t>
            </a:r>
            <a:endParaRPr sz="2400" dirty="0"/>
          </a:p>
        </p:txBody>
      </p:sp>
      <p:sp>
        <p:nvSpPr>
          <p:cNvPr id="133" name="Google Shape;133;p3"/>
          <p:cNvSpPr txBox="1">
            <a:spLocks noGrp="1"/>
          </p:cNvSpPr>
          <p:nvPr>
            <p:ph type="title"/>
          </p:nvPr>
        </p:nvSpPr>
        <p:spPr>
          <a:xfrm>
            <a:off x="491334" y="323227"/>
            <a:ext cx="9395691" cy="70629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The experiment | Pilot activation</a:t>
            </a:r>
            <a:endParaRPr dirty="0"/>
          </a:p>
        </p:txBody>
      </p:sp>
      <p:sp>
        <p:nvSpPr>
          <p:cNvPr id="3" name="Google Shape;275;g28cc2b8d120_0_386">
            <a:extLst>
              <a:ext uri="{FF2B5EF4-FFF2-40B4-BE49-F238E27FC236}">
                <a16:creationId xmlns:a16="http://schemas.microsoft.com/office/drawing/2014/main" id="{98A8487D-1F9F-4A07-FF45-885B06E30358}"/>
              </a:ext>
            </a:extLst>
          </p:cNvPr>
          <p:cNvSpPr txBox="1">
            <a:spLocks/>
          </p:cNvSpPr>
          <p:nvPr/>
        </p:nvSpPr>
        <p:spPr>
          <a:xfrm>
            <a:off x="6445650" y="6218775"/>
            <a:ext cx="5666400" cy="555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0" algn="r">
              <a:lnSpc>
                <a:spcPct val="100000"/>
              </a:lnSpc>
              <a:spcBef>
                <a:spcPts val="0"/>
              </a:spcBef>
              <a:buFont typeface="Arial"/>
              <a:buNone/>
            </a:pPr>
            <a:r>
              <a:rPr lang="en-US" sz="1100" dirty="0">
                <a:solidFill>
                  <a:schemeClr val="tx1"/>
                </a:solidFill>
              </a:rPr>
              <a:t>I. Bianchi</a:t>
            </a:r>
          </a:p>
          <a:p>
            <a:pPr marL="0" indent="0" algn="r">
              <a:lnSpc>
                <a:spcPct val="100000"/>
              </a:lnSpc>
              <a:spcBef>
                <a:spcPts val="0"/>
              </a:spcBef>
              <a:buClr>
                <a:schemeClr val="lt1"/>
              </a:buClr>
              <a:buSzPts val="1600"/>
              <a:buFont typeface="Arial"/>
              <a:buNone/>
            </a:pPr>
            <a:r>
              <a:rPr lang="en-US" sz="1100" b="1" dirty="0">
                <a:solidFill>
                  <a:schemeClr val="tx1"/>
                </a:solidFill>
              </a:rPr>
              <a:t>NMP24</a:t>
            </a:r>
          </a:p>
          <a:p>
            <a:pPr marL="0" indent="0" algn="r">
              <a:lnSpc>
                <a:spcPct val="100000"/>
              </a:lnSpc>
              <a:spcBef>
                <a:spcPts val="0"/>
              </a:spcBef>
              <a:buClr>
                <a:schemeClr val="lt1"/>
              </a:buClr>
              <a:buSzPts val="1600"/>
              <a:buFont typeface="Arial"/>
              <a:buNone/>
            </a:pPr>
            <a:r>
              <a:rPr lang="en-US" sz="1100" dirty="0">
                <a:solidFill>
                  <a:schemeClr val="tx1"/>
                </a:solidFill>
              </a:rPr>
              <a:t>Reggio Calabria, 22/05/2024</a:t>
            </a:r>
          </a:p>
          <a:p>
            <a:pPr marL="0" indent="0" algn="ctr">
              <a:buSzPts val="2400"/>
              <a:buFont typeface="Arial"/>
              <a:buNone/>
            </a:pPr>
            <a:endParaRPr lang="en-US" sz="1800" dirty="0">
              <a:solidFill>
                <a:schemeClr val="tx1"/>
              </a:solidFill>
            </a:endParaRPr>
          </a:p>
        </p:txBody>
      </p:sp>
      <p:graphicFrame>
        <p:nvGraphicFramePr>
          <p:cNvPr id="6" name="Google Shape;178;p11">
            <a:extLst>
              <a:ext uri="{FF2B5EF4-FFF2-40B4-BE49-F238E27FC236}">
                <a16:creationId xmlns:a16="http://schemas.microsoft.com/office/drawing/2014/main" id="{7A888AD0-F4F4-9B3D-0A75-76150B8A729A}"/>
              </a:ext>
            </a:extLst>
          </p:cNvPr>
          <p:cNvGraphicFramePr/>
          <p:nvPr>
            <p:extLst>
              <p:ext uri="{D42A27DB-BD31-4B8C-83A1-F6EECF244321}">
                <p14:modId xmlns:p14="http://schemas.microsoft.com/office/powerpoint/2010/main" val="2737894842"/>
              </p:ext>
            </p:extLst>
          </p:nvPr>
        </p:nvGraphicFramePr>
        <p:xfrm>
          <a:off x="4480800" y="1455136"/>
          <a:ext cx="7406400" cy="2882786"/>
        </p:xfrm>
        <a:graphic>
          <a:graphicData uri="http://schemas.openxmlformats.org/drawingml/2006/table">
            <a:tbl>
              <a:tblPr firstRow="1" bandRow="1">
                <a:noFill/>
                <a:tableStyleId>{285A5549-4B41-4890-970E-2B36524E2168}</a:tableStyleId>
              </a:tblPr>
              <a:tblGrid>
                <a:gridCol w="2468800">
                  <a:extLst>
                    <a:ext uri="{9D8B030D-6E8A-4147-A177-3AD203B41FA5}">
                      <a16:colId xmlns:a16="http://schemas.microsoft.com/office/drawing/2014/main" val="20000"/>
                    </a:ext>
                  </a:extLst>
                </a:gridCol>
                <a:gridCol w="2468800">
                  <a:extLst>
                    <a:ext uri="{9D8B030D-6E8A-4147-A177-3AD203B41FA5}">
                      <a16:colId xmlns:a16="http://schemas.microsoft.com/office/drawing/2014/main" val="20001"/>
                    </a:ext>
                  </a:extLst>
                </a:gridCol>
                <a:gridCol w="2468800">
                  <a:extLst>
                    <a:ext uri="{9D8B030D-6E8A-4147-A177-3AD203B41FA5}">
                      <a16:colId xmlns:a16="http://schemas.microsoft.com/office/drawing/2014/main" val="20002"/>
                    </a:ext>
                  </a:extLst>
                </a:gridCol>
              </a:tblGrid>
              <a:tr h="433037">
                <a:tc>
                  <a:txBody>
                    <a:bodyPr/>
                    <a:lstStyle/>
                    <a:p>
                      <a:pPr indent="37465" algn="just" hangingPunct="0">
                        <a:lnSpc>
                          <a:spcPts val="1200"/>
                        </a:lnSpc>
                      </a:pPr>
                      <a:endParaRPr lang="it-IT" sz="1200" dirty="0">
                        <a:effectLst/>
                        <a:latin typeface="Calibri" panose="020F0502020204030204" pitchFamily="34" charset="0"/>
                        <a:ea typeface="Times New Roman" panose="02020603050405020304" pitchFamily="18" charset="0"/>
                        <a:cs typeface="Calibri" panose="020F0502020204030204" pitchFamily="34" charset="0"/>
                      </a:endParaRPr>
                    </a:p>
                    <a:p>
                      <a:pPr indent="37465" algn="just" hangingPunct="0">
                        <a:lnSpc>
                          <a:spcPts val="1200"/>
                        </a:lnSpc>
                      </a:pPr>
                      <a:r>
                        <a:rPr lang="it-IT" sz="1200" dirty="0" err="1">
                          <a:effectLst/>
                          <a:latin typeface="Calibri" panose="020F0502020204030204" pitchFamily="34" charset="0"/>
                          <a:ea typeface="Times New Roman" panose="02020603050405020304" pitchFamily="18" charset="0"/>
                          <a:cs typeface="Calibri" panose="020F0502020204030204" pitchFamily="34" charset="0"/>
                        </a:rPr>
                        <a:t>Typology</a:t>
                      </a:r>
                      <a:endParaRPr lang="it-IT"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50800" marR="50800" marT="0" marB="0"/>
                </a:tc>
                <a:tc>
                  <a:txBody>
                    <a:bodyPr/>
                    <a:lstStyle/>
                    <a:p>
                      <a:pPr marR="288925" indent="1270" algn="just" hangingPunct="0">
                        <a:lnSpc>
                          <a:spcPts val="1200"/>
                        </a:lnSpc>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marR="288925" indent="1270" algn="just" hangingPunct="0">
                        <a:lnSpc>
                          <a:spcPts val="1200"/>
                        </a:lnSpc>
                      </a:pPr>
                      <a:r>
                        <a:rPr lang="en-US" sz="1200" dirty="0">
                          <a:effectLst/>
                          <a:latin typeface="Calibri" panose="020F0502020204030204" pitchFamily="34" charset="0"/>
                          <a:ea typeface="Times New Roman" panose="02020603050405020304" pitchFamily="18" charset="0"/>
                          <a:cs typeface="Calibri" panose="020F0502020204030204" pitchFamily="34" charset="0"/>
                        </a:rPr>
                        <a:t>Practices </a:t>
                      </a:r>
                      <a:endParaRPr lang="it-IT"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50800" marR="50800" marT="0" marB="0"/>
                </a:tc>
                <a:tc>
                  <a:txBody>
                    <a:bodyPr/>
                    <a:lstStyle/>
                    <a:p>
                      <a:pPr indent="144145" algn="l" hangingPunct="0">
                        <a:lnSpc>
                          <a:spcPts val="1200"/>
                        </a:lnSpc>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indent="144145" algn="l" hangingPunct="0">
                        <a:lnSpc>
                          <a:spcPts val="1200"/>
                        </a:lnSpc>
                      </a:pPr>
                      <a:r>
                        <a:rPr lang="en-US" sz="1200" dirty="0">
                          <a:effectLst/>
                          <a:latin typeface="Calibri" panose="020F0502020204030204" pitchFamily="34" charset="0"/>
                          <a:ea typeface="Times New Roman" panose="02020603050405020304" pitchFamily="18" charset="0"/>
                          <a:cs typeface="Calibri" panose="020F0502020204030204" pitchFamily="34" charset="0"/>
                        </a:rPr>
                        <a:t>Relation with the landscape </a:t>
                      </a:r>
                      <a:endParaRPr lang="it-IT"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tc>
                <a:extLst>
                  <a:ext uri="{0D108BD9-81ED-4DB2-BD59-A6C34878D82A}">
                    <a16:rowId xmlns:a16="http://schemas.microsoft.com/office/drawing/2014/main" val="10000"/>
                  </a:ext>
                </a:extLst>
              </a:tr>
              <a:tr h="536314">
                <a:tc>
                  <a:txBody>
                    <a:bodyPr/>
                    <a:lstStyle/>
                    <a:p>
                      <a:pPr indent="144145" algn="l" hangingPunct="0">
                        <a:lnSpc>
                          <a:spcPts val="1200"/>
                        </a:lnSpc>
                      </a:pPr>
                      <a:r>
                        <a:rPr lang="it-IT" sz="1400" b="1">
                          <a:effectLst/>
                          <a:latin typeface="Calibri" panose="020F0502020204030204" pitchFamily="34" charset="0"/>
                          <a:ea typeface="Times New Roman" panose="02020603050405020304" pitchFamily="18" charset="0"/>
                          <a:cs typeface="Calibri" panose="020F0502020204030204" pitchFamily="34" charset="0"/>
                        </a:rPr>
                        <a:t>Fruition</a:t>
                      </a:r>
                      <a:endParaRPr lang="it-IT" sz="1600">
                        <a:effectLst/>
                        <a:latin typeface="Calibri" panose="020F0502020204030204" pitchFamily="34" charset="0"/>
                        <a:ea typeface="Times New Roman" panose="02020603050405020304" pitchFamily="18" charset="0"/>
                        <a:cs typeface="Calibri" panose="020F0502020204030204" pitchFamily="34" charset="0"/>
                      </a:endParaRPr>
                    </a:p>
                  </a:txBody>
                  <a:tcPr marL="50800" marR="50800" marT="0" marB="0"/>
                </a:tc>
                <a:tc>
                  <a:txBody>
                    <a:bodyPr/>
                    <a:lstStyle/>
                    <a:p>
                      <a:pPr marR="288925" indent="144145" algn="l" hangingPunct="0">
                        <a:lnSpc>
                          <a:spcPts val="1200"/>
                        </a:lnSpc>
                      </a:pPr>
                      <a:r>
                        <a:rPr lang="en-US" sz="1400">
                          <a:effectLst/>
                          <a:latin typeface="Calibri" panose="020F0502020204030204" pitchFamily="34" charset="0"/>
                          <a:ea typeface="Times New Roman" panose="02020603050405020304" pitchFamily="18" charset="0"/>
                          <a:cs typeface="Calibri" panose="020F0502020204030204" pitchFamily="34" charset="0"/>
                        </a:rPr>
                        <a:t>Tabancos, mostos, ferias, romerías, zambombas, </a:t>
                      </a:r>
                      <a:endParaRPr lang="it-IT" sz="1600">
                        <a:effectLst/>
                        <a:latin typeface="Calibri" panose="020F0502020204030204" pitchFamily="34" charset="0"/>
                        <a:ea typeface="Times New Roman" panose="02020603050405020304" pitchFamily="18" charset="0"/>
                        <a:cs typeface="Calibri" panose="020F0502020204030204" pitchFamily="34" charset="0"/>
                      </a:endParaRPr>
                    </a:p>
                    <a:p>
                      <a:pPr marR="288925" indent="144145" algn="l" hangingPunct="0">
                        <a:lnSpc>
                          <a:spcPts val="1200"/>
                        </a:lnSpc>
                      </a:pPr>
                      <a:r>
                        <a:rPr lang="en-US" sz="1400">
                          <a:effectLst/>
                          <a:latin typeface="Calibri" panose="020F0502020204030204" pitchFamily="34" charset="0"/>
                          <a:ea typeface="Times New Roman" panose="02020603050405020304" pitchFamily="18" charset="0"/>
                          <a:cs typeface="Calibri" panose="020F0502020204030204" pitchFamily="34" charset="0"/>
                        </a:rPr>
                        <a:t>tourism, flamenco</a:t>
                      </a:r>
                      <a:endParaRPr lang="it-IT" sz="1600">
                        <a:effectLst/>
                        <a:latin typeface="Calibri" panose="020F0502020204030204" pitchFamily="34" charset="0"/>
                        <a:ea typeface="Times New Roman" panose="02020603050405020304" pitchFamily="18" charset="0"/>
                        <a:cs typeface="Calibri" panose="020F0502020204030204" pitchFamily="34" charset="0"/>
                      </a:endParaRPr>
                    </a:p>
                  </a:txBody>
                  <a:tcPr marL="50800" marR="50800" marT="0" marB="0"/>
                </a:tc>
                <a:tc>
                  <a:txBody>
                    <a:bodyPr/>
                    <a:lstStyle/>
                    <a:p>
                      <a:pPr indent="144145" algn="l" hangingPunct="0">
                        <a:lnSpc>
                          <a:spcPts val="1200"/>
                        </a:lnSpc>
                      </a:pPr>
                      <a:r>
                        <a:rPr lang="en-US" sz="1400" dirty="0">
                          <a:effectLst/>
                          <a:latin typeface="Calibri" panose="020F0502020204030204" pitchFamily="34" charset="0"/>
                          <a:ea typeface="Times New Roman" panose="02020603050405020304" pitchFamily="18" charset="0"/>
                          <a:cs typeface="Calibri" panose="020F0502020204030204" pitchFamily="34" charset="0"/>
                        </a:rPr>
                        <a:t>Cultural heritage &amp; </a:t>
                      </a:r>
                      <a:endParaRPr lang="it-IT" sz="1600" dirty="0">
                        <a:effectLst/>
                        <a:latin typeface="Calibri" panose="020F0502020204030204" pitchFamily="34" charset="0"/>
                        <a:ea typeface="Times New Roman" panose="02020603050405020304" pitchFamily="18" charset="0"/>
                        <a:cs typeface="Calibri" panose="020F0502020204030204" pitchFamily="34" charset="0"/>
                      </a:endParaRPr>
                    </a:p>
                    <a:p>
                      <a:pPr indent="144145" algn="l" hangingPunct="0">
                        <a:lnSpc>
                          <a:spcPts val="1200"/>
                        </a:lnSpc>
                      </a:pPr>
                      <a:r>
                        <a:rPr lang="en-US" sz="1400" dirty="0">
                          <a:effectLst/>
                          <a:latin typeface="Calibri" panose="020F0502020204030204" pitchFamily="34" charset="0"/>
                          <a:ea typeface="Times New Roman" panose="02020603050405020304" pitchFamily="18" charset="0"/>
                          <a:cs typeface="Calibri" panose="020F0502020204030204" pitchFamily="34" charset="0"/>
                        </a:rPr>
                        <a:t>local identity</a:t>
                      </a:r>
                      <a:endParaRPr lang="it-IT"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tc>
                <a:extLst>
                  <a:ext uri="{0D108BD9-81ED-4DB2-BD59-A6C34878D82A}">
                    <a16:rowId xmlns:a16="http://schemas.microsoft.com/office/drawing/2014/main" val="10001"/>
                  </a:ext>
                </a:extLst>
              </a:tr>
              <a:tr h="558558">
                <a:tc>
                  <a:txBody>
                    <a:bodyPr/>
                    <a:lstStyle/>
                    <a:p>
                      <a:pPr indent="144145" algn="l" hangingPunct="0">
                        <a:lnSpc>
                          <a:spcPts val="1200"/>
                        </a:lnSpc>
                      </a:pPr>
                      <a:r>
                        <a:rPr lang="it-IT" sz="1400" b="1">
                          <a:effectLst/>
                          <a:latin typeface="Calibri" panose="020F0502020204030204" pitchFamily="34" charset="0"/>
                          <a:ea typeface="Times New Roman" panose="02020603050405020304" pitchFamily="18" charset="0"/>
                          <a:cs typeface="Calibri" panose="020F0502020204030204" pitchFamily="34" charset="0"/>
                        </a:rPr>
                        <a:t>Production</a:t>
                      </a:r>
                      <a:endParaRPr lang="it-IT" sz="1600">
                        <a:effectLst/>
                        <a:latin typeface="Calibri" panose="020F0502020204030204" pitchFamily="34" charset="0"/>
                        <a:ea typeface="Times New Roman" panose="02020603050405020304" pitchFamily="18" charset="0"/>
                        <a:cs typeface="Calibri" panose="020F0502020204030204" pitchFamily="34" charset="0"/>
                      </a:endParaRPr>
                    </a:p>
                  </a:txBody>
                  <a:tcPr marL="50800" marR="50800" marT="0" marB="0"/>
                </a:tc>
                <a:tc>
                  <a:txBody>
                    <a:bodyPr/>
                    <a:lstStyle/>
                    <a:p>
                      <a:pPr marR="288925" indent="144145" algn="l" hangingPunct="0">
                        <a:lnSpc>
                          <a:spcPts val="1200"/>
                        </a:lnSpc>
                      </a:pPr>
                      <a:r>
                        <a:rPr lang="en-US" sz="1400" dirty="0">
                          <a:effectLst/>
                          <a:latin typeface="Calibri" panose="020F0502020204030204" pitchFamily="34" charset="0"/>
                          <a:ea typeface="Times New Roman" panose="02020603050405020304" pitchFamily="18" charset="0"/>
                          <a:cs typeface="Calibri" panose="020F0502020204030204" pitchFamily="34" charset="0"/>
                        </a:rPr>
                        <a:t>Viticulture, agriculture, transhumance, </a:t>
                      </a:r>
                      <a:r>
                        <a:rPr lang="en-US" sz="1400" b="1" dirty="0">
                          <a:effectLst/>
                          <a:latin typeface="Calibri" panose="020F0502020204030204" pitchFamily="34" charset="0"/>
                          <a:ea typeface="Times New Roman" panose="02020603050405020304" pitchFamily="18" charset="0"/>
                          <a:cs typeface="Calibri" panose="020F0502020204030204" pitchFamily="34" charset="0"/>
                        </a:rPr>
                        <a:t>energy</a:t>
                      </a:r>
                      <a:endParaRPr lang="it-IT"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50800" marR="50800" marT="0" marB="0"/>
                </a:tc>
                <a:tc>
                  <a:txBody>
                    <a:bodyPr/>
                    <a:lstStyle/>
                    <a:p>
                      <a:pPr marR="78740" indent="144145" algn="l" hangingPunct="0">
                        <a:lnSpc>
                          <a:spcPts val="1200"/>
                        </a:lnSpc>
                      </a:pPr>
                      <a:r>
                        <a:rPr lang="en-US" sz="1400">
                          <a:effectLst/>
                          <a:latin typeface="Calibri" panose="020F0502020204030204" pitchFamily="34" charset="0"/>
                          <a:ea typeface="Times New Roman" panose="02020603050405020304" pitchFamily="18" charset="0"/>
                          <a:cs typeface="Calibri" panose="020F0502020204030204" pitchFamily="34" charset="0"/>
                        </a:rPr>
                        <a:t>Cultural heritage, permanence/modification of landscape dynamics </a:t>
                      </a:r>
                      <a:endParaRPr lang="it-IT" sz="160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tc>
                <a:extLst>
                  <a:ext uri="{0D108BD9-81ED-4DB2-BD59-A6C34878D82A}">
                    <a16:rowId xmlns:a16="http://schemas.microsoft.com/office/drawing/2014/main" val="10002"/>
                  </a:ext>
                </a:extLst>
              </a:tr>
              <a:tr h="558558">
                <a:tc>
                  <a:txBody>
                    <a:bodyPr/>
                    <a:lstStyle/>
                    <a:p>
                      <a:pPr indent="144145" algn="l" hangingPunct="0">
                        <a:lnSpc>
                          <a:spcPts val="1200"/>
                        </a:lnSpc>
                      </a:pPr>
                      <a:r>
                        <a:rPr lang="it-IT" sz="1400" b="1">
                          <a:effectLst/>
                          <a:latin typeface="Calibri" panose="020F0502020204030204" pitchFamily="34" charset="0"/>
                          <a:ea typeface="Times New Roman" panose="02020603050405020304" pitchFamily="18" charset="0"/>
                          <a:cs typeface="Calibri" panose="020F0502020204030204" pitchFamily="34" charset="0"/>
                        </a:rPr>
                        <a:t>Conservation </a:t>
                      </a:r>
                      <a:endParaRPr lang="it-IT" sz="1600">
                        <a:effectLst/>
                        <a:latin typeface="Calibri" panose="020F0502020204030204" pitchFamily="34" charset="0"/>
                        <a:ea typeface="Times New Roman" panose="02020603050405020304" pitchFamily="18" charset="0"/>
                        <a:cs typeface="Calibri" panose="020F0502020204030204" pitchFamily="34" charset="0"/>
                      </a:endParaRPr>
                    </a:p>
                  </a:txBody>
                  <a:tcPr marL="50800" marR="50800" marT="0" marB="0"/>
                </a:tc>
                <a:tc>
                  <a:txBody>
                    <a:bodyPr/>
                    <a:lstStyle/>
                    <a:p>
                      <a:pPr marR="288925" indent="144145" algn="l" hangingPunct="0">
                        <a:lnSpc>
                          <a:spcPts val="1200"/>
                        </a:lnSpc>
                      </a:pPr>
                      <a:r>
                        <a:rPr lang="en-US" sz="1400">
                          <a:effectLst/>
                          <a:latin typeface="Calibri" panose="020F0502020204030204" pitchFamily="34" charset="0"/>
                          <a:ea typeface="Times New Roman" panose="02020603050405020304" pitchFamily="18" charset="0"/>
                          <a:cs typeface="Calibri" panose="020F0502020204030204" pitchFamily="34" charset="0"/>
                        </a:rPr>
                        <a:t>Biodiversity protection, </a:t>
                      </a:r>
                      <a:endParaRPr lang="it-IT" sz="1600">
                        <a:effectLst/>
                        <a:latin typeface="Calibri" panose="020F0502020204030204" pitchFamily="34" charset="0"/>
                        <a:ea typeface="Times New Roman" panose="02020603050405020304" pitchFamily="18" charset="0"/>
                        <a:cs typeface="Calibri" panose="020F0502020204030204" pitchFamily="34" charset="0"/>
                      </a:endParaRPr>
                    </a:p>
                    <a:p>
                      <a:pPr marR="288925" indent="144145" algn="l" hangingPunct="0">
                        <a:lnSpc>
                          <a:spcPts val="1200"/>
                        </a:lnSpc>
                      </a:pPr>
                      <a:r>
                        <a:rPr lang="en-US" sz="1400">
                          <a:effectLst/>
                          <a:latin typeface="Calibri" panose="020F0502020204030204" pitchFamily="34" charset="0"/>
                          <a:ea typeface="Times New Roman" panose="02020603050405020304" pitchFamily="18" charset="0"/>
                          <a:cs typeface="Calibri" panose="020F0502020204030204" pitchFamily="34" charset="0"/>
                        </a:rPr>
                        <a:t>protection of bird migration routes, local stewardship</a:t>
                      </a:r>
                      <a:endParaRPr lang="it-IT" sz="1600">
                        <a:effectLst/>
                        <a:latin typeface="Calibri" panose="020F0502020204030204" pitchFamily="34" charset="0"/>
                        <a:ea typeface="Times New Roman" panose="02020603050405020304" pitchFamily="18" charset="0"/>
                        <a:cs typeface="Calibri" panose="020F0502020204030204" pitchFamily="34" charset="0"/>
                      </a:endParaRPr>
                    </a:p>
                  </a:txBody>
                  <a:tcPr marL="50800" marR="50800" marT="0" marB="0"/>
                </a:tc>
                <a:tc>
                  <a:txBody>
                    <a:bodyPr/>
                    <a:lstStyle/>
                    <a:p>
                      <a:pPr marR="78740" indent="144145" algn="l" hangingPunct="0">
                        <a:lnSpc>
                          <a:spcPts val="1200"/>
                        </a:lnSpc>
                      </a:pPr>
                      <a:r>
                        <a:rPr lang="en-US" sz="1400" dirty="0">
                          <a:effectLst/>
                          <a:latin typeface="Calibri" panose="020F0502020204030204" pitchFamily="34" charset="0"/>
                          <a:ea typeface="Times New Roman" panose="02020603050405020304" pitchFamily="18" charset="0"/>
                          <a:cs typeface="Calibri" panose="020F0502020204030204" pitchFamily="34" charset="0"/>
                        </a:rPr>
                        <a:t>Maintenance of environmental resources and </a:t>
                      </a:r>
                      <a:endParaRPr lang="it-IT" sz="1600" dirty="0">
                        <a:effectLst/>
                        <a:latin typeface="Calibri" panose="020F0502020204030204" pitchFamily="34" charset="0"/>
                        <a:ea typeface="Times New Roman" panose="02020603050405020304" pitchFamily="18" charset="0"/>
                        <a:cs typeface="Calibri" panose="020F0502020204030204" pitchFamily="34" charset="0"/>
                      </a:endParaRPr>
                    </a:p>
                    <a:p>
                      <a:pPr marR="78740" indent="144145" algn="l" hangingPunct="0">
                        <a:lnSpc>
                          <a:spcPts val="1200"/>
                        </a:lnSpc>
                      </a:pPr>
                      <a:r>
                        <a:rPr lang="en-US" sz="1400" dirty="0">
                          <a:effectLst/>
                          <a:latin typeface="Calibri" panose="020F0502020204030204" pitchFamily="34" charset="0"/>
                          <a:ea typeface="Times New Roman" panose="02020603050405020304" pitchFamily="18" charset="0"/>
                          <a:cs typeface="Calibri" panose="020F0502020204030204" pitchFamily="34" charset="0"/>
                        </a:rPr>
                        <a:t>ecological functions</a:t>
                      </a:r>
                      <a:endParaRPr lang="it-IT"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tc>
                <a:extLst>
                  <a:ext uri="{0D108BD9-81ED-4DB2-BD59-A6C34878D82A}">
                    <a16:rowId xmlns:a16="http://schemas.microsoft.com/office/drawing/2014/main" val="10003"/>
                  </a:ext>
                </a:extLst>
              </a:tr>
              <a:tr h="736514">
                <a:tc>
                  <a:txBody>
                    <a:bodyPr/>
                    <a:lstStyle/>
                    <a:p>
                      <a:pPr indent="144145" algn="l" hangingPunct="0">
                        <a:lnSpc>
                          <a:spcPts val="1200"/>
                        </a:lnSpc>
                      </a:pPr>
                      <a:r>
                        <a:rPr lang="it-IT" sz="1400" b="1" dirty="0">
                          <a:effectLst/>
                          <a:latin typeface="Calibri" panose="020F0502020204030204" pitchFamily="34" charset="0"/>
                          <a:ea typeface="Times New Roman" panose="02020603050405020304" pitchFamily="18" charset="0"/>
                          <a:cs typeface="Calibri" panose="020F0502020204030204" pitchFamily="34" charset="0"/>
                        </a:rPr>
                        <a:t>Management &amp; </a:t>
                      </a:r>
                      <a:endParaRPr lang="it-IT" sz="1600" dirty="0">
                        <a:effectLst/>
                        <a:latin typeface="Calibri" panose="020F0502020204030204" pitchFamily="34" charset="0"/>
                        <a:ea typeface="Times New Roman" panose="02020603050405020304" pitchFamily="18" charset="0"/>
                        <a:cs typeface="Calibri" panose="020F0502020204030204" pitchFamily="34" charset="0"/>
                      </a:endParaRPr>
                    </a:p>
                    <a:p>
                      <a:pPr indent="144145" algn="l" hangingPunct="0">
                        <a:lnSpc>
                          <a:spcPts val="1200"/>
                        </a:lnSpc>
                      </a:pPr>
                      <a:r>
                        <a:rPr lang="it-IT" sz="1400" b="1" dirty="0">
                          <a:effectLst/>
                          <a:latin typeface="Calibri" panose="020F0502020204030204" pitchFamily="34" charset="0"/>
                          <a:ea typeface="Times New Roman" panose="02020603050405020304" pitchFamily="18" charset="0"/>
                          <a:cs typeface="Calibri" panose="020F0502020204030204" pitchFamily="34" charset="0"/>
                        </a:rPr>
                        <a:t>Planning</a:t>
                      </a:r>
                      <a:endParaRPr lang="it-IT"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50800" marR="50800" marT="0" marB="0"/>
                </a:tc>
                <a:tc>
                  <a:txBody>
                    <a:bodyPr/>
                    <a:lstStyle/>
                    <a:p>
                      <a:pPr marR="288925" indent="144145" algn="l" hangingPunct="0">
                        <a:lnSpc>
                          <a:spcPts val="1200"/>
                        </a:lnSpc>
                      </a:pPr>
                      <a:r>
                        <a:rPr lang="en-US" sz="1400">
                          <a:effectLst/>
                          <a:latin typeface="Calibri" panose="020F0502020204030204" pitchFamily="34" charset="0"/>
                          <a:ea typeface="Times New Roman" panose="02020603050405020304" pitchFamily="18" charset="0"/>
                          <a:cs typeface="Calibri" panose="020F0502020204030204" pitchFamily="34" charset="0"/>
                        </a:rPr>
                        <a:t>Funds allocation, compensation practices, land-use regulations, stakeholder engagement </a:t>
                      </a:r>
                      <a:endParaRPr lang="it-IT" sz="1600">
                        <a:effectLst/>
                        <a:latin typeface="Calibri" panose="020F0502020204030204" pitchFamily="34" charset="0"/>
                        <a:ea typeface="Times New Roman" panose="02020603050405020304" pitchFamily="18" charset="0"/>
                        <a:cs typeface="Calibri" panose="020F0502020204030204" pitchFamily="34" charset="0"/>
                      </a:endParaRPr>
                    </a:p>
                  </a:txBody>
                  <a:tcPr marL="50800" marR="50800" marT="0" marB="0"/>
                </a:tc>
                <a:tc>
                  <a:txBody>
                    <a:bodyPr/>
                    <a:lstStyle/>
                    <a:p>
                      <a:pPr marR="78740" indent="144145" algn="l" hangingPunct="0">
                        <a:lnSpc>
                          <a:spcPts val="1200"/>
                        </a:lnSpc>
                      </a:pPr>
                      <a:r>
                        <a:rPr lang="en-US" sz="1400" dirty="0">
                          <a:effectLst/>
                          <a:latin typeface="Calibri" panose="020F0502020204030204" pitchFamily="34" charset="0"/>
                          <a:ea typeface="Times New Roman" panose="02020603050405020304" pitchFamily="18" charset="0"/>
                          <a:cs typeface="Calibri" panose="020F0502020204030204" pitchFamily="34" charset="0"/>
                        </a:rPr>
                        <a:t>Orientation of landscape transformation processes; Definition of modes of </a:t>
                      </a:r>
                      <a:endParaRPr lang="it-IT" sz="1600" dirty="0">
                        <a:effectLst/>
                        <a:latin typeface="Calibri" panose="020F0502020204030204" pitchFamily="34" charset="0"/>
                        <a:ea typeface="Times New Roman" panose="02020603050405020304" pitchFamily="18" charset="0"/>
                        <a:cs typeface="Calibri" panose="020F0502020204030204" pitchFamily="34" charset="0"/>
                      </a:endParaRPr>
                    </a:p>
                    <a:p>
                      <a:pPr marR="78740" indent="144145" algn="l" hangingPunct="0">
                        <a:lnSpc>
                          <a:spcPts val="1200"/>
                        </a:lnSpc>
                      </a:pPr>
                      <a:r>
                        <a:rPr lang="en-US" sz="1400" dirty="0">
                          <a:effectLst/>
                          <a:latin typeface="Calibri" panose="020F0502020204030204" pitchFamily="34" charset="0"/>
                          <a:ea typeface="Times New Roman" panose="02020603050405020304" pitchFamily="18" charset="0"/>
                          <a:cs typeface="Calibri" panose="020F0502020204030204" pitchFamily="34" charset="0"/>
                        </a:rPr>
                        <a:t>interaction</a:t>
                      </a:r>
                      <a:endParaRPr lang="it-IT"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tc>
                <a:extLst>
                  <a:ext uri="{0D108BD9-81ED-4DB2-BD59-A6C34878D82A}">
                    <a16:rowId xmlns:a16="http://schemas.microsoft.com/office/drawing/2014/main" val="10004"/>
                  </a:ext>
                </a:extLst>
              </a:tr>
            </a:tbl>
          </a:graphicData>
        </a:graphic>
      </p:graphicFrame>
      <p:sp>
        <p:nvSpPr>
          <p:cNvPr id="7" name="Google Shape;278;g28cc2b8d120_0_386">
            <a:extLst>
              <a:ext uri="{FF2B5EF4-FFF2-40B4-BE49-F238E27FC236}">
                <a16:creationId xmlns:a16="http://schemas.microsoft.com/office/drawing/2014/main" id="{135BCC2F-6DFC-D5B8-E242-B386D3F42529}"/>
              </a:ext>
            </a:extLst>
          </p:cNvPr>
          <p:cNvSpPr/>
          <p:nvPr/>
        </p:nvSpPr>
        <p:spPr>
          <a:xfrm>
            <a:off x="577523" y="1650530"/>
            <a:ext cx="254700" cy="254700"/>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278;g28cc2b8d120_0_386">
            <a:extLst>
              <a:ext uri="{FF2B5EF4-FFF2-40B4-BE49-F238E27FC236}">
                <a16:creationId xmlns:a16="http://schemas.microsoft.com/office/drawing/2014/main" id="{A30A7988-5471-94FF-C2E7-CC8F878DDC3D}"/>
              </a:ext>
            </a:extLst>
          </p:cNvPr>
          <p:cNvSpPr/>
          <p:nvPr/>
        </p:nvSpPr>
        <p:spPr>
          <a:xfrm>
            <a:off x="574174" y="4278116"/>
            <a:ext cx="254700" cy="254700"/>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278;g28cc2b8d120_0_386">
            <a:extLst>
              <a:ext uri="{FF2B5EF4-FFF2-40B4-BE49-F238E27FC236}">
                <a16:creationId xmlns:a16="http://schemas.microsoft.com/office/drawing/2014/main" id="{256EC94E-CFE2-3858-A7D6-6AC88F2857C0}"/>
              </a:ext>
            </a:extLst>
          </p:cNvPr>
          <p:cNvSpPr/>
          <p:nvPr/>
        </p:nvSpPr>
        <p:spPr>
          <a:xfrm>
            <a:off x="507100" y="5302874"/>
            <a:ext cx="254700" cy="254700"/>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5" name="CasellaDiTesto 4">
            <a:extLst>
              <a:ext uri="{FF2B5EF4-FFF2-40B4-BE49-F238E27FC236}">
                <a16:creationId xmlns:a16="http://schemas.microsoft.com/office/drawing/2014/main" id="{8CA96FFF-37F8-6F9A-DE11-5C8212561621}"/>
              </a:ext>
            </a:extLst>
          </p:cNvPr>
          <p:cNvSpPr txBox="1"/>
          <p:nvPr/>
        </p:nvSpPr>
        <p:spPr>
          <a:xfrm>
            <a:off x="3058297" y="3275112"/>
            <a:ext cx="6116594" cy="307777"/>
          </a:xfrm>
          <a:prstGeom prst="rect">
            <a:avLst/>
          </a:prstGeom>
          <a:noFill/>
        </p:spPr>
        <p:txBody>
          <a:bodyPr wrap="square">
            <a:spAutoFit/>
          </a:bodyPr>
          <a:lstStyle/>
          <a:p>
            <a:r>
              <a:rPr lang="it-IT" b="0" dirty="0">
                <a:effectLst/>
              </a:rPr>
              <a:t> </a:t>
            </a:r>
            <a:endParaRPr lang="it-IT" dirty="0"/>
          </a:p>
        </p:txBody>
      </p:sp>
      <p:sp>
        <p:nvSpPr>
          <p:cNvPr id="8" name="CasellaDiTesto 7">
            <a:extLst>
              <a:ext uri="{FF2B5EF4-FFF2-40B4-BE49-F238E27FC236}">
                <a16:creationId xmlns:a16="http://schemas.microsoft.com/office/drawing/2014/main" id="{2DF360F4-DEFF-0BA5-3005-04FCF7971E0C}"/>
              </a:ext>
            </a:extLst>
          </p:cNvPr>
          <p:cNvSpPr txBox="1"/>
          <p:nvPr/>
        </p:nvSpPr>
        <p:spPr>
          <a:xfrm>
            <a:off x="3058297" y="3275112"/>
            <a:ext cx="6116594" cy="307777"/>
          </a:xfrm>
          <a:prstGeom prst="rect">
            <a:avLst/>
          </a:prstGeom>
          <a:noFill/>
        </p:spPr>
        <p:txBody>
          <a:bodyPr wrap="square">
            <a:spAutoFit/>
          </a:bodyPr>
          <a:lstStyle/>
          <a:p>
            <a:r>
              <a:rPr lang="it-IT" b="0" dirty="0">
                <a:effectLst/>
              </a:rPr>
              <a:t> </a:t>
            </a:r>
            <a:endParaRPr lang="it-IT" dirty="0"/>
          </a:p>
        </p:txBody>
      </p:sp>
      <p:sp>
        <p:nvSpPr>
          <p:cNvPr id="11" name="Google Shape;275;g28cc2b8d120_0_386">
            <a:extLst>
              <a:ext uri="{FF2B5EF4-FFF2-40B4-BE49-F238E27FC236}">
                <a16:creationId xmlns:a16="http://schemas.microsoft.com/office/drawing/2014/main" id="{D4A17C0A-2BE0-A4D1-4D5D-DC8AF19F3CB5}"/>
              </a:ext>
            </a:extLst>
          </p:cNvPr>
          <p:cNvSpPr txBox="1">
            <a:spLocks/>
          </p:cNvSpPr>
          <p:nvPr/>
        </p:nvSpPr>
        <p:spPr>
          <a:xfrm>
            <a:off x="6445650" y="6218775"/>
            <a:ext cx="5666400" cy="555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0" algn="r">
              <a:lnSpc>
                <a:spcPct val="100000"/>
              </a:lnSpc>
              <a:spcBef>
                <a:spcPts val="0"/>
              </a:spcBef>
              <a:buFont typeface="Arial"/>
              <a:buNone/>
            </a:pPr>
            <a:r>
              <a:rPr lang="en-US" sz="1100" dirty="0">
                <a:solidFill>
                  <a:schemeClr val="tx1"/>
                </a:solidFill>
              </a:rPr>
              <a:t>I. Bianchi</a:t>
            </a:r>
          </a:p>
          <a:p>
            <a:pPr indent="0" algn="r">
              <a:lnSpc>
                <a:spcPct val="100000"/>
              </a:lnSpc>
              <a:spcBef>
                <a:spcPts val="0"/>
              </a:spcBef>
              <a:buFont typeface="Arial"/>
              <a:buNone/>
            </a:pPr>
            <a:r>
              <a:rPr lang="en-US" sz="1100" b="1" dirty="0">
                <a:solidFill>
                  <a:schemeClr val="tx1"/>
                </a:solidFill>
              </a:rPr>
              <a:t>NMP24</a:t>
            </a:r>
          </a:p>
          <a:p>
            <a:pPr indent="0" algn="r">
              <a:lnSpc>
                <a:spcPct val="100000"/>
              </a:lnSpc>
              <a:spcBef>
                <a:spcPts val="0"/>
              </a:spcBef>
              <a:buFont typeface="Arial"/>
              <a:buNone/>
            </a:pPr>
            <a:r>
              <a:rPr lang="en-US" sz="1100" dirty="0">
                <a:solidFill>
                  <a:schemeClr val="tx1"/>
                </a:solidFill>
              </a:rPr>
              <a:t>Reggio Calabria, 22/05/2024</a:t>
            </a:r>
          </a:p>
          <a:p>
            <a:pPr marL="0" indent="0" algn="ctr">
              <a:buSzPts val="2400"/>
              <a:buFont typeface="Arial"/>
              <a:buNone/>
            </a:pPr>
            <a:endParaRPr lang="en-US" sz="1800" dirty="0"/>
          </a:p>
        </p:txBody>
      </p:sp>
      <p:sp>
        <p:nvSpPr>
          <p:cNvPr id="6" name="CasellaDiTesto 5">
            <a:extLst>
              <a:ext uri="{FF2B5EF4-FFF2-40B4-BE49-F238E27FC236}">
                <a16:creationId xmlns:a16="http://schemas.microsoft.com/office/drawing/2014/main" id="{B3F709B3-9088-B9D7-D9F4-07CFACFA6E4A}"/>
              </a:ext>
            </a:extLst>
          </p:cNvPr>
          <p:cNvSpPr txBox="1"/>
          <p:nvPr/>
        </p:nvSpPr>
        <p:spPr>
          <a:xfrm>
            <a:off x="3965026" y="1825644"/>
            <a:ext cx="6976241" cy="3323667"/>
          </a:xfrm>
          <a:prstGeom prst="rect">
            <a:avLst/>
          </a:prstGeom>
          <a:noFill/>
        </p:spPr>
        <p:txBody>
          <a:bodyPr wrap="square">
            <a:spAutoFit/>
          </a:bodyPr>
          <a:lstStyle/>
          <a:p>
            <a:pPr marL="0" marR="0" lvl="0" indent="457200" algn="l" rtl="0">
              <a:lnSpc>
                <a:spcPct val="115000"/>
              </a:lnSpc>
              <a:spcBef>
                <a:spcPts val="0"/>
              </a:spcBef>
              <a:spcAft>
                <a:spcPts val="0"/>
              </a:spcAft>
              <a:buClr>
                <a:srgbClr val="000000"/>
              </a:buClr>
              <a:buSzPts val="2100"/>
              <a:buFont typeface="Arial"/>
              <a:buNone/>
            </a:pPr>
            <a:r>
              <a:rPr lang="en-US" sz="4000" b="1" dirty="0">
                <a:solidFill>
                  <a:srgbClr val="434343"/>
                </a:solidFill>
                <a:latin typeface="Calibri"/>
                <a:ea typeface="Calibri"/>
                <a:cs typeface="Calibri"/>
                <a:sym typeface="Calibri"/>
              </a:rPr>
              <a:t>Conflictual dimensions</a:t>
            </a:r>
          </a:p>
          <a:p>
            <a:pPr marL="0" marR="0" lvl="0" indent="457200" algn="l" rtl="0">
              <a:lnSpc>
                <a:spcPct val="115000"/>
              </a:lnSpc>
              <a:spcBef>
                <a:spcPts val="0"/>
              </a:spcBef>
              <a:spcAft>
                <a:spcPts val="0"/>
              </a:spcAft>
              <a:buClr>
                <a:srgbClr val="000000"/>
              </a:buClr>
              <a:buSzPts val="2100"/>
              <a:buFont typeface="Arial"/>
              <a:buNone/>
            </a:pPr>
            <a:endParaRPr lang="en-US" sz="2400" dirty="0">
              <a:solidFill>
                <a:srgbClr val="434343"/>
              </a:solidFill>
              <a:latin typeface="Calibri"/>
              <a:ea typeface="Calibri"/>
              <a:cs typeface="Calibri"/>
              <a:sym typeface="Calibri"/>
            </a:endParaRPr>
          </a:p>
          <a:p>
            <a:pPr marL="0" marR="0" lvl="0" indent="457200" algn="l" rtl="0">
              <a:lnSpc>
                <a:spcPct val="115000"/>
              </a:lnSpc>
              <a:spcBef>
                <a:spcPts val="0"/>
              </a:spcBef>
              <a:spcAft>
                <a:spcPts val="0"/>
              </a:spcAft>
              <a:buClr>
                <a:srgbClr val="000000"/>
              </a:buClr>
              <a:buSzPts val="2100"/>
              <a:buFont typeface="Arial"/>
              <a:buNone/>
            </a:pPr>
            <a:r>
              <a:rPr lang="en-US" sz="2400" b="1" dirty="0">
                <a:solidFill>
                  <a:srgbClr val="434343"/>
                </a:solidFill>
                <a:latin typeface="Calibri"/>
                <a:ea typeface="Calibri"/>
                <a:cs typeface="Calibri"/>
                <a:sym typeface="Calibri"/>
              </a:rPr>
              <a:t>Planning</a:t>
            </a:r>
            <a:r>
              <a:rPr lang="en-US" sz="2400" dirty="0">
                <a:solidFill>
                  <a:srgbClr val="434343"/>
                </a:solidFill>
                <a:latin typeface="Calibri"/>
                <a:ea typeface="Calibri"/>
                <a:cs typeface="Calibri"/>
                <a:sym typeface="Calibri"/>
              </a:rPr>
              <a:t> | Land use and planning mechanisms</a:t>
            </a:r>
            <a:endParaRPr lang="en-US" sz="2400" b="0" i="0" u="none" strike="noStrike" cap="none" dirty="0">
              <a:solidFill>
                <a:srgbClr val="434343"/>
              </a:solidFill>
              <a:latin typeface="Calibri"/>
              <a:ea typeface="Calibri"/>
              <a:cs typeface="Calibri"/>
              <a:sym typeface="Calibri"/>
            </a:endParaRPr>
          </a:p>
          <a:p>
            <a:pPr marL="0" marR="0" lvl="0" indent="457200" algn="l" rtl="0">
              <a:lnSpc>
                <a:spcPct val="115000"/>
              </a:lnSpc>
              <a:spcBef>
                <a:spcPts val="0"/>
              </a:spcBef>
              <a:spcAft>
                <a:spcPts val="0"/>
              </a:spcAft>
              <a:buClr>
                <a:srgbClr val="000000"/>
              </a:buClr>
              <a:buSzPts val="2100"/>
              <a:buFont typeface="Arial"/>
              <a:buNone/>
            </a:pPr>
            <a:r>
              <a:rPr lang="en-US" sz="2400" b="1" i="0" u="none" strike="noStrike" cap="none" dirty="0">
                <a:solidFill>
                  <a:srgbClr val="434343"/>
                </a:solidFill>
                <a:latin typeface="Calibri"/>
                <a:ea typeface="Calibri"/>
                <a:cs typeface="Calibri"/>
                <a:sym typeface="Calibri"/>
              </a:rPr>
              <a:t>Governance</a:t>
            </a:r>
            <a:r>
              <a:rPr lang="en-US" sz="2400" b="0" i="0" u="none" strike="noStrike" cap="none" dirty="0">
                <a:solidFill>
                  <a:srgbClr val="434343"/>
                </a:solidFill>
                <a:latin typeface="Calibri"/>
                <a:ea typeface="Calibri"/>
                <a:cs typeface="Calibri"/>
                <a:sym typeface="Calibri"/>
              </a:rPr>
              <a:t> | Competences and interests across 	sectors and scales</a:t>
            </a:r>
          </a:p>
          <a:p>
            <a:pPr marL="0" marR="0" lvl="0" indent="457200" algn="l" rtl="0">
              <a:lnSpc>
                <a:spcPct val="115000"/>
              </a:lnSpc>
              <a:spcBef>
                <a:spcPts val="0"/>
              </a:spcBef>
              <a:spcAft>
                <a:spcPts val="0"/>
              </a:spcAft>
              <a:buClr>
                <a:srgbClr val="000000"/>
              </a:buClr>
              <a:buSzPts val="2100"/>
              <a:buFont typeface="Arial"/>
              <a:buNone/>
            </a:pPr>
            <a:r>
              <a:rPr lang="en-US" sz="2400" b="1" dirty="0">
                <a:solidFill>
                  <a:srgbClr val="434343"/>
                </a:solidFill>
                <a:latin typeface="Calibri"/>
                <a:ea typeface="Calibri"/>
                <a:cs typeface="Calibri"/>
                <a:sym typeface="Calibri"/>
              </a:rPr>
              <a:t>Discourses</a:t>
            </a:r>
            <a:r>
              <a:rPr lang="en-US" sz="2400" dirty="0">
                <a:solidFill>
                  <a:srgbClr val="434343"/>
                </a:solidFill>
                <a:latin typeface="Calibri"/>
                <a:ea typeface="Calibri"/>
                <a:cs typeface="Calibri"/>
                <a:sym typeface="Calibri"/>
              </a:rPr>
              <a:t> | Policy priorities and rationales</a:t>
            </a:r>
          </a:p>
          <a:p>
            <a:pPr marL="0" marR="0" lvl="0" indent="457200" algn="l" rtl="0">
              <a:lnSpc>
                <a:spcPct val="115000"/>
              </a:lnSpc>
              <a:spcBef>
                <a:spcPts val="0"/>
              </a:spcBef>
              <a:spcAft>
                <a:spcPts val="0"/>
              </a:spcAft>
              <a:buClr>
                <a:srgbClr val="000000"/>
              </a:buClr>
              <a:buSzPts val="2100"/>
              <a:buFont typeface="Arial"/>
              <a:buNone/>
            </a:pPr>
            <a:r>
              <a:rPr lang="en-US" sz="2400" b="1" i="0" u="none" strike="noStrike" cap="none" dirty="0">
                <a:solidFill>
                  <a:srgbClr val="434343"/>
                </a:solidFill>
                <a:latin typeface="Calibri"/>
                <a:ea typeface="Calibri"/>
                <a:cs typeface="Calibri"/>
                <a:sym typeface="Calibri"/>
              </a:rPr>
              <a:t>Imaginaries </a:t>
            </a:r>
            <a:r>
              <a:rPr lang="en-US" sz="2400" b="0" i="0" u="none" strike="noStrike" cap="none" dirty="0">
                <a:solidFill>
                  <a:srgbClr val="434343"/>
                </a:solidFill>
                <a:latin typeface="Calibri"/>
                <a:ea typeface="Calibri"/>
                <a:cs typeface="Calibri"/>
                <a:sym typeface="Calibri"/>
              </a:rPr>
              <a:t>| Visions of the future</a:t>
            </a:r>
          </a:p>
        </p:txBody>
      </p:sp>
      <p:sp>
        <p:nvSpPr>
          <p:cNvPr id="15" name="Google Shape;276;g28cc2b8d120_0_386">
            <a:extLst>
              <a:ext uri="{FF2B5EF4-FFF2-40B4-BE49-F238E27FC236}">
                <a16:creationId xmlns:a16="http://schemas.microsoft.com/office/drawing/2014/main" id="{A5E0DA6F-E73F-C017-1DB4-B7188682CC9E}"/>
              </a:ext>
            </a:extLst>
          </p:cNvPr>
          <p:cNvSpPr txBox="1">
            <a:spLocks noGrp="1"/>
          </p:cNvSpPr>
          <p:nvPr>
            <p:ph type="title"/>
          </p:nvPr>
        </p:nvSpPr>
        <p:spPr>
          <a:xfrm>
            <a:off x="491334" y="323227"/>
            <a:ext cx="9395700" cy="706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solidFill>
                  <a:schemeClr val="tx1"/>
                </a:solidFill>
              </a:rPr>
              <a:t>A new energy landscape?</a:t>
            </a:r>
            <a:endParaRPr dirty="0">
              <a:solidFill>
                <a:schemeClr val="tx1"/>
              </a:solidFill>
            </a:endParaRPr>
          </a:p>
        </p:txBody>
      </p:sp>
      <p:sp>
        <p:nvSpPr>
          <p:cNvPr id="17" name="Google Shape;278;g28cc2b8d120_0_386">
            <a:extLst>
              <a:ext uri="{FF2B5EF4-FFF2-40B4-BE49-F238E27FC236}">
                <a16:creationId xmlns:a16="http://schemas.microsoft.com/office/drawing/2014/main" id="{856AA934-1F13-2075-F001-41D9D61D4EE1}"/>
              </a:ext>
            </a:extLst>
          </p:cNvPr>
          <p:cNvSpPr/>
          <p:nvPr/>
        </p:nvSpPr>
        <p:spPr>
          <a:xfrm>
            <a:off x="3965026" y="3020412"/>
            <a:ext cx="254700" cy="254700"/>
          </a:xfrm>
          <a:prstGeom prst="teardrop">
            <a:avLst>
              <a:gd name="adj" fmla="val 100000"/>
            </a:avLst>
          </a:prstGeom>
          <a:solidFill>
            <a:schemeClr val="accent4">
              <a:lumMod val="25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278;g28cc2b8d120_0_386">
            <a:extLst>
              <a:ext uri="{FF2B5EF4-FFF2-40B4-BE49-F238E27FC236}">
                <a16:creationId xmlns:a16="http://schemas.microsoft.com/office/drawing/2014/main" id="{1466E630-2585-3843-B0F1-1C19950141CE}"/>
              </a:ext>
            </a:extLst>
          </p:cNvPr>
          <p:cNvSpPr/>
          <p:nvPr/>
        </p:nvSpPr>
        <p:spPr>
          <a:xfrm>
            <a:off x="3943828" y="3509931"/>
            <a:ext cx="254700" cy="254700"/>
          </a:xfrm>
          <a:prstGeom prst="teardrop">
            <a:avLst>
              <a:gd name="adj" fmla="val 100000"/>
            </a:avLst>
          </a:prstGeom>
          <a:solidFill>
            <a:schemeClr val="accent4">
              <a:lumMod val="25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78;g28cc2b8d120_0_386">
            <a:extLst>
              <a:ext uri="{FF2B5EF4-FFF2-40B4-BE49-F238E27FC236}">
                <a16:creationId xmlns:a16="http://schemas.microsoft.com/office/drawing/2014/main" id="{C8293ACF-C22D-D940-98C2-08DFB769A9BD}"/>
              </a:ext>
            </a:extLst>
          </p:cNvPr>
          <p:cNvSpPr/>
          <p:nvPr/>
        </p:nvSpPr>
        <p:spPr>
          <a:xfrm>
            <a:off x="3943828" y="4379106"/>
            <a:ext cx="254700" cy="254700"/>
          </a:xfrm>
          <a:prstGeom prst="teardrop">
            <a:avLst>
              <a:gd name="adj" fmla="val 100000"/>
            </a:avLst>
          </a:prstGeom>
          <a:solidFill>
            <a:schemeClr val="accent4">
              <a:lumMod val="25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78;g28cc2b8d120_0_386">
            <a:extLst>
              <a:ext uri="{FF2B5EF4-FFF2-40B4-BE49-F238E27FC236}">
                <a16:creationId xmlns:a16="http://schemas.microsoft.com/office/drawing/2014/main" id="{16832534-C9BE-C3D1-3575-DC095E6C515F}"/>
              </a:ext>
            </a:extLst>
          </p:cNvPr>
          <p:cNvSpPr/>
          <p:nvPr/>
        </p:nvSpPr>
        <p:spPr>
          <a:xfrm>
            <a:off x="3943828" y="4835348"/>
            <a:ext cx="254700" cy="254700"/>
          </a:xfrm>
          <a:prstGeom prst="teardrop">
            <a:avLst>
              <a:gd name="adj" fmla="val 100000"/>
            </a:avLst>
          </a:prstGeom>
          <a:solidFill>
            <a:schemeClr val="accent4">
              <a:lumMod val="25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11164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3" name="Google Shape;133;p3"/>
          <p:cNvSpPr txBox="1">
            <a:spLocks noGrp="1"/>
          </p:cNvSpPr>
          <p:nvPr>
            <p:ph type="title"/>
          </p:nvPr>
        </p:nvSpPr>
        <p:spPr>
          <a:xfrm>
            <a:off x="491334" y="323227"/>
            <a:ext cx="9395691" cy="70629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The experiment | Creative dialogues</a:t>
            </a:r>
            <a:endParaRPr dirty="0"/>
          </a:p>
        </p:txBody>
      </p:sp>
      <p:pic>
        <p:nvPicPr>
          <p:cNvPr id="7" name="Google Shape;410;g28cc2b8d120_0_441">
            <a:extLst>
              <a:ext uri="{FF2B5EF4-FFF2-40B4-BE49-F238E27FC236}">
                <a16:creationId xmlns:a16="http://schemas.microsoft.com/office/drawing/2014/main" id="{539F7E5B-71D3-2610-3B92-D6EDB5DA3D52}"/>
              </a:ext>
            </a:extLst>
          </p:cNvPr>
          <p:cNvPicPr preferRelativeResize="0"/>
          <p:nvPr/>
        </p:nvPicPr>
        <p:blipFill rotWithShape="1">
          <a:blip r:embed="rId3">
            <a:alphaModFix/>
          </a:blip>
          <a:srcRect l="7087" t="4634" r="2503"/>
          <a:stretch/>
        </p:blipFill>
        <p:spPr>
          <a:xfrm>
            <a:off x="378125" y="1342900"/>
            <a:ext cx="4445952" cy="4658276"/>
          </a:xfrm>
          <a:prstGeom prst="rect">
            <a:avLst/>
          </a:prstGeom>
          <a:noFill/>
          <a:ln>
            <a:noFill/>
          </a:ln>
        </p:spPr>
      </p:pic>
      <p:pic>
        <p:nvPicPr>
          <p:cNvPr id="9" name="Immagine 8" descr="Immagine che contiene testo, Viso umano, schermata, persona&#10;&#10;Descrizione generata automaticamente">
            <a:extLst>
              <a:ext uri="{FF2B5EF4-FFF2-40B4-BE49-F238E27FC236}">
                <a16:creationId xmlns:a16="http://schemas.microsoft.com/office/drawing/2014/main" id="{5454B285-9B61-F964-4CC7-CBC0E03F084F}"/>
              </a:ext>
            </a:extLst>
          </p:cNvPr>
          <p:cNvPicPr>
            <a:picLocks noChangeAspect="1"/>
          </p:cNvPicPr>
          <p:nvPr/>
        </p:nvPicPr>
        <p:blipFill>
          <a:blip r:embed="rId4"/>
          <a:stretch>
            <a:fillRect/>
          </a:stretch>
        </p:blipFill>
        <p:spPr>
          <a:xfrm>
            <a:off x="5102773" y="1342901"/>
            <a:ext cx="4668020" cy="4658275"/>
          </a:xfrm>
          <a:prstGeom prst="rect">
            <a:avLst/>
          </a:prstGeom>
        </p:spPr>
      </p:pic>
      <p:sp>
        <p:nvSpPr>
          <p:cNvPr id="10" name="CasellaDiTesto 9">
            <a:extLst>
              <a:ext uri="{FF2B5EF4-FFF2-40B4-BE49-F238E27FC236}">
                <a16:creationId xmlns:a16="http://schemas.microsoft.com/office/drawing/2014/main" id="{ACAC977A-A58D-282A-C7B2-A56E91316DAB}"/>
              </a:ext>
            </a:extLst>
          </p:cNvPr>
          <p:cNvSpPr txBox="1"/>
          <p:nvPr/>
        </p:nvSpPr>
        <p:spPr>
          <a:xfrm>
            <a:off x="6015261" y="4961101"/>
            <a:ext cx="2969172" cy="553998"/>
          </a:xfrm>
          <a:prstGeom prst="rect">
            <a:avLst/>
          </a:prstGeom>
          <a:noFill/>
        </p:spPr>
        <p:txBody>
          <a:bodyPr wrap="square" rtlCol="0">
            <a:spAutoFit/>
          </a:bodyPr>
          <a:lstStyle/>
          <a:p>
            <a:r>
              <a:rPr lang="it-IT" sz="1600" b="1" dirty="0">
                <a:solidFill>
                  <a:schemeClr val="bg1"/>
                </a:solidFill>
                <a:latin typeface="Calibri" panose="020F0502020204030204" pitchFamily="34" charset="0"/>
                <a:cs typeface="Calibri" panose="020F0502020204030204" pitchFamily="34" charset="0"/>
              </a:rPr>
              <a:t>The Songs by the </a:t>
            </a:r>
            <a:r>
              <a:rPr lang="it-IT" sz="1600" b="1" dirty="0" err="1">
                <a:solidFill>
                  <a:schemeClr val="bg1"/>
                </a:solidFill>
                <a:latin typeface="Calibri" panose="020F0502020204030204" pitchFamily="34" charset="0"/>
                <a:cs typeface="Calibri" panose="020F0502020204030204" pitchFamily="34" charset="0"/>
              </a:rPr>
              <a:t>nearby</a:t>
            </a:r>
            <a:r>
              <a:rPr lang="it-IT" sz="1600" b="1" dirty="0">
                <a:solidFill>
                  <a:schemeClr val="bg1"/>
                </a:solidFill>
                <a:latin typeface="Calibri" panose="020F0502020204030204" pitchFamily="34" charset="0"/>
                <a:cs typeface="Calibri" panose="020F0502020204030204" pitchFamily="34" charset="0"/>
              </a:rPr>
              <a:t> Earth</a:t>
            </a:r>
          </a:p>
          <a:p>
            <a:endParaRPr lang="it-IT" dirty="0">
              <a:solidFill>
                <a:schemeClr val="bg1"/>
              </a:solidFill>
            </a:endParaRPr>
          </a:p>
        </p:txBody>
      </p:sp>
      <p:sp>
        <p:nvSpPr>
          <p:cNvPr id="11" name="Google Shape;275;g28cc2b8d120_0_386">
            <a:extLst>
              <a:ext uri="{FF2B5EF4-FFF2-40B4-BE49-F238E27FC236}">
                <a16:creationId xmlns:a16="http://schemas.microsoft.com/office/drawing/2014/main" id="{D98794BE-08F4-8DFD-366B-0B121CCF1056}"/>
              </a:ext>
            </a:extLst>
          </p:cNvPr>
          <p:cNvSpPr txBox="1">
            <a:spLocks/>
          </p:cNvSpPr>
          <p:nvPr/>
        </p:nvSpPr>
        <p:spPr>
          <a:xfrm>
            <a:off x="6445650" y="6218775"/>
            <a:ext cx="5666400" cy="555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0" algn="r">
              <a:lnSpc>
                <a:spcPct val="100000"/>
              </a:lnSpc>
              <a:spcBef>
                <a:spcPts val="0"/>
              </a:spcBef>
              <a:buFont typeface="Arial"/>
              <a:buNone/>
            </a:pPr>
            <a:r>
              <a:rPr lang="en-US" sz="1100" dirty="0">
                <a:solidFill>
                  <a:schemeClr val="tx1"/>
                </a:solidFill>
              </a:rPr>
              <a:t>I. Bianchi</a:t>
            </a:r>
          </a:p>
          <a:p>
            <a:pPr marL="0" indent="0" algn="r">
              <a:lnSpc>
                <a:spcPct val="100000"/>
              </a:lnSpc>
              <a:spcBef>
                <a:spcPts val="0"/>
              </a:spcBef>
              <a:buClr>
                <a:schemeClr val="lt1"/>
              </a:buClr>
              <a:buSzPts val="1600"/>
              <a:buFont typeface="Arial"/>
              <a:buNone/>
            </a:pPr>
            <a:r>
              <a:rPr lang="en-US" sz="1100" b="1" dirty="0">
                <a:solidFill>
                  <a:schemeClr val="tx1"/>
                </a:solidFill>
              </a:rPr>
              <a:t>NMP24</a:t>
            </a:r>
          </a:p>
          <a:p>
            <a:pPr marL="0" indent="0" algn="r">
              <a:lnSpc>
                <a:spcPct val="100000"/>
              </a:lnSpc>
              <a:spcBef>
                <a:spcPts val="0"/>
              </a:spcBef>
              <a:buClr>
                <a:schemeClr val="lt1"/>
              </a:buClr>
              <a:buSzPts val="1600"/>
              <a:buFont typeface="Arial"/>
              <a:buNone/>
            </a:pPr>
            <a:r>
              <a:rPr lang="en-US" sz="1100" dirty="0">
                <a:solidFill>
                  <a:schemeClr val="tx1"/>
                </a:solidFill>
              </a:rPr>
              <a:t>Reggio Calabria, 22/05/2024</a:t>
            </a:r>
          </a:p>
          <a:p>
            <a:pPr marL="0" indent="0" algn="ctr">
              <a:buSzPts val="2400"/>
              <a:buFont typeface="Arial"/>
              <a:buNone/>
            </a:pPr>
            <a:endParaRPr lang="en-US" sz="1800" dirty="0">
              <a:solidFill>
                <a:schemeClr val="tx1"/>
              </a:solidFill>
            </a:endParaRPr>
          </a:p>
        </p:txBody>
      </p:sp>
    </p:spTree>
    <p:extLst>
      <p:ext uri="{BB962C8B-B14F-4D97-AF65-F5344CB8AC3E}">
        <p14:creationId xmlns:p14="http://schemas.microsoft.com/office/powerpoint/2010/main" val="277744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gr-cms-media-featured_images-zambomba-23202ea3-f315-4fe3-8eaa-43322418b66b-zambombas_jerez13_1.jpg.jpeg" descr="gr-cms-media-featured_images-zambomba-23202ea3-f315-4fe3-8eaa-43322418b66b-zambombas_jerez13_1.jpg.jpeg"/>
          <p:cNvPicPr>
            <a:picLocks noChangeAspect="1"/>
          </p:cNvPicPr>
          <p:nvPr/>
        </p:nvPicPr>
        <p:blipFill>
          <a:blip r:embed="rId2"/>
          <a:stretch>
            <a:fillRect/>
          </a:stretch>
        </p:blipFill>
        <p:spPr>
          <a:xfrm>
            <a:off x="0" y="-368112"/>
            <a:ext cx="12232573" cy="8155050"/>
          </a:xfrm>
          <a:prstGeom prst="rect">
            <a:avLst/>
          </a:prstGeom>
          <a:ln w="12700">
            <a:miter lim="400000"/>
          </a:ln>
        </p:spPr>
      </p:pic>
      <p:sp>
        <p:nvSpPr>
          <p:cNvPr id="186" name="ENERGY TRANSITION ZAMBOMBA"/>
          <p:cNvSpPr txBox="1"/>
          <p:nvPr/>
        </p:nvSpPr>
        <p:spPr>
          <a:xfrm>
            <a:off x="487389" y="6195848"/>
            <a:ext cx="5190524" cy="379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a:solidFill>
                  <a:srgbClr val="FFFFFF"/>
                </a:solidFill>
              </a:defRPr>
            </a:pPr>
            <a:r>
              <a:rPr sz="2000" b="1" dirty="0"/>
              <a:t>ZAMBOMBA</a:t>
            </a:r>
            <a:r>
              <a:rPr lang="it-IT" sz="2000" b="1" dirty="0"/>
              <a:t> </a:t>
            </a:r>
            <a:r>
              <a:rPr lang="it-IT" sz="2000" b="1" dirty="0" err="1"/>
              <a:t>as</a:t>
            </a:r>
            <a:r>
              <a:rPr lang="it-IT" sz="2000" b="1" dirty="0"/>
              <a:t> an OBJECT and a RITUAL</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3" name="Google Shape;133;p3"/>
          <p:cNvSpPr txBox="1">
            <a:spLocks noGrp="1"/>
          </p:cNvSpPr>
          <p:nvPr>
            <p:ph type="title"/>
          </p:nvPr>
        </p:nvSpPr>
        <p:spPr>
          <a:xfrm>
            <a:off x="491334" y="323227"/>
            <a:ext cx="9395691" cy="70629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The experiment | RW</a:t>
            </a:r>
            <a:endParaRPr dirty="0"/>
          </a:p>
        </p:txBody>
      </p:sp>
      <p:sp>
        <p:nvSpPr>
          <p:cNvPr id="3" name="Google Shape;275;g28cc2b8d120_0_386">
            <a:extLst>
              <a:ext uri="{FF2B5EF4-FFF2-40B4-BE49-F238E27FC236}">
                <a16:creationId xmlns:a16="http://schemas.microsoft.com/office/drawing/2014/main" id="{98A8487D-1F9F-4A07-FF45-885B06E30358}"/>
              </a:ext>
            </a:extLst>
          </p:cNvPr>
          <p:cNvSpPr txBox="1">
            <a:spLocks/>
          </p:cNvSpPr>
          <p:nvPr/>
        </p:nvSpPr>
        <p:spPr>
          <a:xfrm>
            <a:off x="6445650" y="6218775"/>
            <a:ext cx="5666400" cy="555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0" algn="r">
              <a:lnSpc>
                <a:spcPct val="100000"/>
              </a:lnSpc>
              <a:spcBef>
                <a:spcPts val="0"/>
              </a:spcBef>
              <a:buFont typeface="Arial"/>
              <a:buNone/>
            </a:pPr>
            <a:r>
              <a:rPr lang="en-US" sz="1100" dirty="0">
                <a:solidFill>
                  <a:schemeClr val="tx1"/>
                </a:solidFill>
              </a:rPr>
              <a:t>I. Bianchi</a:t>
            </a:r>
          </a:p>
          <a:p>
            <a:pPr marL="0" indent="0" algn="r">
              <a:lnSpc>
                <a:spcPct val="100000"/>
              </a:lnSpc>
              <a:spcBef>
                <a:spcPts val="0"/>
              </a:spcBef>
              <a:buClr>
                <a:schemeClr val="lt1"/>
              </a:buClr>
              <a:buSzPts val="1600"/>
              <a:buFont typeface="Arial"/>
              <a:buNone/>
            </a:pPr>
            <a:r>
              <a:rPr lang="en-US" sz="1100" b="1" dirty="0">
                <a:solidFill>
                  <a:schemeClr val="tx1"/>
                </a:solidFill>
              </a:rPr>
              <a:t>NMP24</a:t>
            </a:r>
          </a:p>
          <a:p>
            <a:pPr marL="0" indent="0" algn="r">
              <a:lnSpc>
                <a:spcPct val="100000"/>
              </a:lnSpc>
              <a:spcBef>
                <a:spcPts val="0"/>
              </a:spcBef>
              <a:buClr>
                <a:schemeClr val="lt1"/>
              </a:buClr>
              <a:buSzPts val="1600"/>
              <a:buFont typeface="Arial"/>
              <a:buNone/>
            </a:pPr>
            <a:r>
              <a:rPr lang="en-US" sz="1100" dirty="0">
                <a:solidFill>
                  <a:schemeClr val="tx1"/>
                </a:solidFill>
              </a:rPr>
              <a:t>Reggio Calabria, 22/05/2024</a:t>
            </a:r>
          </a:p>
          <a:p>
            <a:pPr marL="0" indent="0" algn="ctr">
              <a:buSzPts val="2400"/>
              <a:buFont typeface="Arial"/>
              <a:buNone/>
            </a:pPr>
            <a:endParaRPr lang="en-US" sz="1800" dirty="0">
              <a:solidFill>
                <a:schemeClr val="tx1"/>
              </a:solidFill>
            </a:endParaRPr>
          </a:p>
        </p:txBody>
      </p:sp>
      <p:sp>
        <p:nvSpPr>
          <p:cNvPr id="6" name="Google Shape;298;g2ca70476890_0_474">
            <a:extLst>
              <a:ext uri="{FF2B5EF4-FFF2-40B4-BE49-F238E27FC236}">
                <a16:creationId xmlns:a16="http://schemas.microsoft.com/office/drawing/2014/main" id="{17641F5C-B46A-A2C9-29BD-E970787E074C}"/>
              </a:ext>
            </a:extLst>
          </p:cNvPr>
          <p:cNvSpPr txBox="1"/>
          <p:nvPr/>
        </p:nvSpPr>
        <p:spPr>
          <a:xfrm>
            <a:off x="862759" y="1541236"/>
            <a:ext cx="4650827" cy="4247286"/>
          </a:xfrm>
          <a:prstGeom prst="rect">
            <a:avLst/>
          </a:prstGeom>
          <a:noFill/>
          <a:ln>
            <a:noFill/>
          </a:ln>
        </p:spPr>
        <p:txBody>
          <a:bodyPr spcFirstLastPara="1" wrap="square" lIns="91425" tIns="91425" rIns="91425" bIns="91425" anchor="t" anchorCtr="0">
            <a:spAutoFit/>
          </a:bodyPr>
          <a:lstStyle/>
          <a:p>
            <a:pPr marL="82550" lvl="0" algn="l" rtl="0">
              <a:spcBef>
                <a:spcPts val="0"/>
              </a:spcBef>
              <a:spcAft>
                <a:spcPts val="0"/>
              </a:spcAft>
              <a:buSzPts val="2300"/>
            </a:pPr>
            <a:r>
              <a:rPr lang="en-US" sz="2400" b="1" dirty="0">
                <a:latin typeface="Calibri"/>
                <a:ea typeface="Calibri"/>
                <a:cs typeface="Calibri"/>
                <a:sym typeface="Calibri"/>
              </a:rPr>
              <a:t>Explore the context together </a:t>
            </a:r>
            <a:r>
              <a:rPr lang="en-US" sz="2400" dirty="0">
                <a:latin typeface="Calibri"/>
                <a:ea typeface="Calibri"/>
                <a:cs typeface="Calibri"/>
                <a:sym typeface="Calibri"/>
              </a:rPr>
              <a:t>and </a:t>
            </a:r>
            <a:r>
              <a:rPr lang="en-US" sz="2400" b="1" dirty="0">
                <a:latin typeface="Calibri"/>
                <a:ea typeface="Calibri"/>
                <a:cs typeface="Calibri"/>
                <a:sym typeface="Calibri"/>
              </a:rPr>
              <a:t>engage with local actors</a:t>
            </a:r>
            <a:endParaRPr sz="2400" b="1" dirty="0">
              <a:latin typeface="Calibri"/>
              <a:ea typeface="Calibri"/>
              <a:cs typeface="Calibri"/>
              <a:sym typeface="Calibri"/>
            </a:endParaRPr>
          </a:p>
          <a:p>
            <a:pPr marL="457200" lvl="0" indent="0" algn="l" rtl="0">
              <a:spcBef>
                <a:spcPts val="0"/>
              </a:spcBef>
              <a:spcAft>
                <a:spcPts val="0"/>
              </a:spcAft>
              <a:buNone/>
            </a:pPr>
            <a:endParaRPr sz="2400" dirty="0">
              <a:latin typeface="Calibri"/>
              <a:ea typeface="Calibri"/>
              <a:cs typeface="Calibri"/>
              <a:sym typeface="Calibri"/>
            </a:endParaRPr>
          </a:p>
          <a:p>
            <a:pPr marL="82550" lvl="0" algn="l" rtl="0">
              <a:spcBef>
                <a:spcPts val="0"/>
              </a:spcBef>
              <a:spcAft>
                <a:spcPts val="0"/>
              </a:spcAft>
              <a:buSzPts val="2300"/>
            </a:pPr>
            <a:endParaRPr lang="en-US" sz="2400" b="1" dirty="0">
              <a:latin typeface="Calibri"/>
              <a:ea typeface="Calibri"/>
              <a:cs typeface="Calibri"/>
              <a:sym typeface="Calibri"/>
            </a:endParaRPr>
          </a:p>
          <a:p>
            <a:pPr marL="82550" lvl="0" algn="l" rtl="0">
              <a:spcBef>
                <a:spcPts val="0"/>
              </a:spcBef>
              <a:spcAft>
                <a:spcPts val="0"/>
              </a:spcAft>
              <a:buSzPts val="2300"/>
            </a:pPr>
            <a:r>
              <a:rPr lang="en-US" sz="2400" b="1" dirty="0">
                <a:latin typeface="Calibri"/>
                <a:ea typeface="Calibri"/>
                <a:cs typeface="Calibri"/>
                <a:sym typeface="Calibri"/>
              </a:rPr>
              <a:t>Refine and further develop the idea </a:t>
            </a:r>
            <a:r>
              <a:rPr lang="en-US" sz="2400" dirty="0">
                <a:latin typeface="Calibri"/>
                <a:ea typeface="Calibri"/>
                <a:cs typeface="Calibri"/>
                <a:sym typeface="Calibri"/>
              </a:rPr>
              <a:t>through a co-creation process</a:t>
            </a:r>
            <a:endParaRPr sz="2400" dirty="0">
              <a:latin typeface="Calibri"/>
              <a:ea typeface="Calibri"/>
              <a:cs typeface="Calibri"/>
              <a:sym typeface="Calibri"/>
            </a:endParaRPr>
          </a:p>
          <a:p>
            <a:pPr marL="457200" lvl="0" indent="0" algn="l" rtl="0">
              <a:spcBef>
                <a:spcPts val="0"/>
              </a:spcBef>
              <a:spcAft>
                <a:spcPts val="0"/>
              </a:spcAft>
              <a:buNone/>
            </a:pPr>
            <a:endParaRPr sz="2400" dirty="0">
              <a:latin typeface="Calibri"/>
              <a:ea typeface="Calibri"/>
              <a:cs typeface="Calibri"/>
              <a:sym typeface="Calibri"/>
            </a:endParaRPr>
          </a:p>
          <a:p>
            <a:pPr marL="82550" lvl="0" algn="l" rtl="0">
              <a:spcBef>
                <a:spcPts val="0"/>
              </a:spcBef>
              <a:spcAft>
                <a:spcPts val="0"/>
              </a:spcAft>
              <a:buSzPts val="2300"/>
            </a:pPr>
            <a:endParaRPr lang="en-US" sz="2400" b="1" dirty="0">
              <a:latin typeface="Calibri"/>
              <a:ea typeface="Calibri"/>
              <a:cs typeface="Calibri"/>
              <a:sym typeface="Calibri"/>
            </a:endParaRPr>
          </a:p>
          <a:p>
            <a:pPr marL="82550" lvl="0" algn="l" rtl="0">
              <a:spcBef>
                <a:spcPts val="0"/>
              </a:spcBef>
              <a:spcAft>
                <a:spcPts val="0"/>
              </a:spcAft>
              <a:buSzPts val="2300"/>
            </a:pPr>
            <a:r>
              <a:rPr lang="en-US" sz="2400" b="1" dirty="0">
                <a:latin typeface="Calibri"/>
                <a:ea typeface="Calibri"/>
                <a:cs typeface="Calibri"/>
                <a:sym typeface="Calibri"/>
              </a:rPr>
              <a:t>Start thinking about its “rooting” in the context</a:t>
            </a:r>
            <a:r>
              <a:rPr lang="en-US" sz="2400" dirty="0">
                <a:latin typeface="Calibri"/>
                <a:ea typeface="Calibri"/>
                <a:cs typeface="Calibri"/>
                <a:sym typeface="Calibri"/>
              </a:rPr>
              <a:t> drafting a prototyping plan</a:t>
            </a:r>
            <a:endParaRPr sz="2400" dirty="0">
              <a:latin typeface="Calibri"/>
              <a:ea typeface="Calibri"/>
              <a:cs typeface="Calibri"/>
              <a:sym typeface="Calibri"/>
            </a:endParaRPr>
          </a:p>
        </p:txBody>
      </p:sp>
      <p:pic>
        <p:nvPicPr>
          <p:cNvPr id="7" name="Google Shape;330;g2ca70476890_0_606">
            <a:extLst>
              <a:ext uri="{FF2B5EF4-FFF2-40B4-BE49-F238E27FC236}">
                <a16:creationId xmlns:a16="http://schemas.microsoft.com/office/drawing/2014/main" id="{526139C0-A16C-E83C-1B74-DAFF10FB441B}"/>
              </a:ext>
            </a:extLst>
          </p:cNvPr>
          <p:cNvPicPr preferRelativeResize="0"/>
          <p:nvPr/>
        </p:nvPicPr>
        <p:blipFill>
          <a:blip r:embed="rId3">
            <a:alphaModFix/>
          </a:blip>
          <a:stretch>
            <a:fillRect/>
          </a:stretch>
        </p:blipFill>
        <p:spPr>
          <a:xfrm>
            <a:off x="5684969" y="106204"/>
            <a:ext cx="4452261" cy="3305766"/>
          </a:xfrm>
          <a:prstGeom prst="rect">
            <a:avLst/>
          </a:prstGeom>
          <a:noFill/>
          <a:ln>
            <a:noFill/>
          </a:ln>
        </p:spPr>
      </p:pic>
      <p:pic>
        <p:nvPicPr>
          <p:cNvPr id="8" name="Google Shape;315;p8">
            <a:extLst>
              <a:ext uri="{FF2B5EF4-FFF2-40B4-BE49-F238E27FC236}">
                <a16:creationId xmlns:a16="http://schemas.microsoft.com/office/drawing/2014/main" id="{83F00166-01F2-867A-72D0-FED70371F545}"/>
              </a:ext>
            </a:extLst>
          </p:cNvPr>
          <p:cNvPicPr preferRelativeResize="0"/>
          <p:nvPr/>
        </p:nvPicPr>
        <p:blipFill>
          <a:blip r:embed="rId4">
            <a:alphaModFix/>
          </a:blip>
          <a:stretch>
            <a:fillRect/>
          </a:stretch>
        </p:blipFill>
        <p:spPr>
          <a:xfrm>
            <a:off x="5684969" y="3429000"/>
            <a:ext cx="4452260" cy="3339195"/>
          </a:xfrm>
          <a:prstGeom prst="rect">
            <a:avLst/>
          </a:prstGeom>
          <a:noFill/>
          <a:ln>
            <a:noFill/>
          </a:ln>
        </p:spPr>
      </p:pic>
      <p:sp>
        <p:nvSpPr>
          <p:cNvPr id="9" name="Google Shape;278;g28cc2b8d120_0_386">
            <a:extLst>
              <a:ext uri="{FF2B5EF4-FFF2-40B4-BE49-F238E27FC236}">
                <a16:creationId xmlns:a16="http://schemas.microsoft.com/office/drawing/2014/main" id="{65AECF84-470E-7B78-739A-514795A56EDB}"/>
              </a:ext>
            </a:extLst>
          </p:cNvPr>
          <p:cNvSpPr/>
          <p:nvPr/>
        </p:nvSpPr>
        <p:spPr>
          <a:xfrm>
            <a:off x="577523" y="1650530"/>
            <a:ext cx="254700" cy="254700"/>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278;g28cc2b8d120_0_386">
            <a:extLst>
              <a:ext uri="{FF2B5EF4-FFF2-40B4-BE49-F238E27FC236}">
                <a16:creationId xmlns:a16="http://schemas.microsoft.com/office/drawing/2014/main" id="{2ADC08BF-6BDE-7316-6B58-6917516FEE10}"/>
              </a:ext>
            </a:extLst>
          </p:cNvPr>
          <p:cNvSpPr/>
          <p:nvPr/>
        </p:nvSpPr>
        <p:spPr>
          <a:xfrm>
            <a:off x="577523" y="3197358"/>
            <a:ext cx="254700" cy="254700"/>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278;g28cc2b8d120_0_386">
            <a:extLst>
              <a:ext uri="{FF2B5EF4-FFF2-40B4-BE49-F238E27FC236}">
                <a16:creationId xmlns:a16="http://schemas.microsoft.com/office/drawing/2014/main" id="{332DACAF-A51D-8400-D209-BADC0D67BCEF}"/>
              </a:ext>
            </a:extLst>
          </p:cNvPr>
          <p:cNvSpPr/>
          <p:nvPr/>
        </p:nvSpPr>
        <p:spPr>
          <a:xfrm>
            <a:off x="564026" y="4698071"/>
            <a:ext cx="254700" cy="254700"/>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11051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3" name="Google Shape;133;p3"/>
          <p:cNvSpPr txBox="1">
            <a:spLocks noGrp="1"/>
          </p:cNvSpPr>
          <p:nvPr>
            <p:ph type="title"/>
          </p:nvPr>
        </p:nvSpPr>
        <p:spPr>
          <a:xfrm>
            <a:off x="491334" y="323227"/>
            <a:ext cx="9395691" cy="70629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Preliminary insights | I</a:t>
            </a:r>
            <a:endParaRPr dirty="0"/>
          </a:p>
        </p:txBody>
      </p:sp>
      <p:sp>
        <p:nvSpPr>
          <p:cNvPr id="3" name="Google Shape;275;g28cc2b8d120_0_386">
            <a:extLst>
              <a:ext uri="{FF2B5EF4-FFF2-40B4-BE49-F238E27FC236}">
                <a16:creationId xmlns:a16="http://schemas.microsoft.com/office/drawing/2014/main" id="{98A8487D-1F9F-4A07-FF45-885B06E30358}"/>
              </a:ext>
            </a:extLst>
          </p:cNvPr>
          <p:cNvSpPr txBox="1">
            <a:spLocks/>
          </p:cNvSpPr>
          <p:nvPr/>
        </p:nvSpPr>
        <p:spPr>
          <a:xfrm>
            <a:off x="6445650" y="6218775"/>
            <a:ext cx="5666400" cy="555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0" algn="r">
              <a:lnSpc>
                <a:spcPct val="100000"/>
              </a:lnSpc>
              <a:spcBef>
                <a:spcPts val="0"/>
              </a:spcBef>
              <a:buFont typeface="Arial"/>
              <a:buNone/>
            </a:pPr>
            <a:r>
              <a:rPr lang="en-US" sz="1100" dirty="0">
                <a:solidFill>
                  <a:schemeClr val="tx1"/>
                </a:solidFill>
              </a:rPr>
              <a:t>I. Bianchi</a:t>
            </a:r>
          </a:p>
          <a:p>
            <a:pPr marL="0" indent="0" algn="r">
              <a:lnSpc>
                <a:spcPct val="100000"/>
              </a:lnSpc>
              <a:spcBef>
                <a:spcPts val="0"/>
              </a:spcBef>
              <a:buClr>
                <a:schemeClr val="lt1"/>
              </a:buClr>
              <a:buSzPts val="1600"/>
              <a:buFont typeface="Arial"/>
              <a:buNone/>
            </a:pPr>
            <a:r>
              <a:rPr lang="en-US" sz="1100" b="1" dirty="0">
                <a:solidFill>
                  <a:schemeClr val="tx1"/>
                </a:solidFill>
              </a:rPr>
              <a:t>NMP24</a:t>
            </a:r>
          </a:p>
          <a:p>
            <a:pPr marL="0" indent="0" algn="r">
              <a:lnSpc>
                <a:spcPct val="100000"/>
              </a:lnSpc>
              <a:spcBef>
                <a:spcPts val="0"/>
              </a:spcBef>
              <a:buClr>
                <a:schemeClr val="lt1"/>
              </a:buClr>
              <a:buSzPts val="1600"/>
              <a:buFont typeface="Arial"/>
              <a:buNone/>
            </a:pPr>
            <a:r>
              <a:rPr lang="en-US" sz="1100" dirty="0">
                <a:solidFill>
                  <a:schemeClr val="tx1"/>
                </a:solidFill>
              </a:rPr>
              <a:t>Reggio Calabria, 22/05/2024</a:t>
            </a:r>
          </a:p>
          <a:p>
            <a:pPr marL="0" indent="0" algn="ctr">
              <a:buSzPts val="2400"/>
              <a:buFont typeface="Arial"/>
              <a:buNone/>
            </a:pPr>
            <a:endParaRPr lang="en-US" sz="1800" dirty="0">
              <a:solidFill>
                <a:schemeClr val="tx1"/>
              </a:solidFill>
            </a:endParaRPr>
          </a:p>
        </p:txBody>
      </p:sp>
      <p:sp>
        <p:nvSpPr>
          <p:cNvPr id="5" name="Google Shape;401;g28ff5b3d18b_0_131">
            <a:extLst>
              <a:ext uri="{FF2B5EF4-FFF2-40B4-BE49-F238E27FC236}">
                <a16:creationId xmlns:a16="http://schemas.microsoft.com/office/drawing/2014/main" id="{D63B4EB1-6151-C9E7-2C24-751C4469D416}"/>
              </a:ext>
            </a:extLst>
          </p:cNvPr>
          <p:cNvSpPr txBox="1"/>
          <p:nvPr/>
        </p:nvSpPr>
        <p:spPr>
          <a:xfrm>
            <a:off x="374050" y="1361825"/>
            <a:ext cx="3000000" cy="2179028"/>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800"/>
              <a:buFont typeface="Arial"/>
              <a:buNone/>
            </a:pPr>
            <a:r>
              <a:rPr lang="en-US" sz="1800" b="1" i="0" u="none" strike="noStrike" cap="none" dirty="0">
                <a:solidFill>
                  <a:schemeClr val="accent2"/>
                </a:solidFill>
                <a:latin typeface="Inter"/>
                <a:ea typeface="Inter"/>
                <a:cs typeface="Arial"/>
                <a:sym typeface="Inter"/>
              </a:rPr>
              <a:t>RECONNECTING TRADITIONAL </a:t>
            </a:r>
            <a:r>
              <a:rPr lang="en-US" sz="1800" b="1" dirty="0">
                <a:solidFill>
                  <a:schemeClr val="accent2"/>
                </a:solidFill>
                <a:latin typeface="Inter"/>
                <a:ea typeface="Inter"/>
                <a:sym typeface="Inter"/>
              </a:rPr>
              <a:t>LANDSCAPE ELEMENTS, LOCAL INTANGIBLE HERITAGE AND THE NEW  ENERGY LANDSCAPE THORUGH </a:t>
            </a:r>
            <a:r>
              <a:rPr lang="en-US" sz="1800" b="1" i="0" u="none" strike="noStrike" cap="none" dirty="0">
                <a:solidFill>
                  <a:schemeClr val="bg2">
                    <a:lumMod val="60000"/>
                    <a:lumOff val="40000"/>
                  </a:schemeClr>
                </a:solidFill>
                <a:latin typeface="Inter"/>
                <a:ea typeface="Inter"/>
                <a:cs typeface="Arial"/>
                <a:sym typeface="Inter"/>
              </a:rPr>
              <a:t>MATERIALS</a:t>
            </a:r>
          </a:p>
          <a:p>
            <a:pPr marL="0" marR="0" lvl="0" indent="0" algn="l" rtl="0">
              <a:lnSpc>
                <a:spcPct val="90000"/>
              </a:lnSpc>
              <a:spcBef>
                <a:spcPts val="0"/>
              </a:spcBef>
              <a:spcAft>
                <a:spcPts val="0"/>
              </a:spcAft>
              <a:buClr>
                <a:srgbClr val="000000"/>
              </a:buClr>
              <a:buSzPts val="1800"/>
              <a:buFont typeface="Arial"/>
              <a:buNone/>
            </a:pPr>
            <a:r>
              <a:rPr lang="en-US" sz="1800" b="1" dirty="0">
                <a:solidFill>
                  <a:schemeClr val="bg2">
                    <a:lumMod val="60000"/>
                    <a:lumOff val="40000"/>
                  </a:schemeClr>
                </a:solidFill>
                <a:latin typeface="Inter"/>
                <a:ea typeface="Inter"/>
                <a:sym typeface="Inter"/>
              </a:rPr>
              <a:t>(Bioregional approach)</a:t>
            </a:r>
            <a:endParaRPr sz="1400" b="0" i="0" u="none" strike="noStrike" cap="none" dirty="0">
              <a:solidFill>
                <a:schemeClr val="bg2">
                  <a:lumMod val="60000"/>
                  <a:lumOff val="40000"/>
                </a:schemeClr>
              </a:solidFill>
              <a:latin typeface="Arial"/>
              <a:ea typeface="Arial"/>
              <a:cs typeface="Arial"/>
              <a:sym typeface="Arial"/>
            </a:endParaRPr>
          </a:p>
        </p:txBody>
      </p:sp>
      <p:pic>
        <p:nvPicPr>
          <p:cNvPr id="7" name="Immagine 6" descr="Immagine che contiene fuoco, fiamma, calore, cucinare&#10;&#10;Descrizione generata automaticamente">
            <a:extLst>
              <a:ext uri="{FF2B5EF4-FFF2-40B4-BE49-F238E27FC236}">
                <a16:creationId xmlns:a16="http://schemas.microsoft.com/office/drawing/2014/main" id="{7109A9F2-A239-E291-7972-611533A813BC}"/>
              </a:ext>
            </a:extLst>
          </p:cNvPr>
          <p:cNvPicPr>
            <a:picLocks noChangeAspect="1"/>
          </p:cNvPicPr>
          <p:nvPr/>
        </p:nvPicPr>
        <p:blipFill>
          <a:blip r:embed="rId3"/>
          <a:stretch>
            <a:fillRect/>
          </a:stretch>
        </p:blipFill>
        <p:spPr>
          <a:xfrm>
            <a:off x="5990742" y="0"/>
            <a:ext cx="6241386" cy="3405038"/>
          </a:xfrm>
          <a:prstGeom prst="rect">
            <a:avLst/>
          </a:prstGeom>
        </p:spPr>
      </p:pic>
      <p:pic>
        <p:nvPicPr>
          <p:cNvPr id="9" name="Immagine 8" descr="Immagine che contiene plastica, collezione, interno, scatola&#10;&#10;Descrizione generata automaticamente">
            <a:extLst>
              <a:ext uri="{FF2B5EF4-FFF2-40B4-BE49-F238E27FC236}">
                <a16:creationId xmlns:a16="http://schemas.microsoft.com/office/drawing/2014/main" id="{918C3533-900F-934B-A90B-B9448D7F59E8}"/>
              </a:ext>
            </a:extLst>
          </p:cNvPr>
          <p:cNvPicPr>
            <a:picLocks noChangeAspect="1"/>
          </p:cNvPicPr>
          <p:nvPr/>
        </p:nvPicPr>
        <p:blipFill>
          <a:blip r:embed="rId4"/>
          <a:stretch>
            <a:fillRect/>
          </a:stretch>
        </p:blipFill>
        <p:spPr>
          <a:xfrm rot="5400000">
            <a:off x="6817952" y="3274376"/>
            <a:ext cx="3999999" cy="3000000"/>
          </a:xfrm>
          <a:prstGeom prst="rect">
            <a:avLst/>
          </a:prstGeom>
        </p:spPr>
      </p:pic>
      <p:pic>
        <p:nvPicPr>
          <p:cNvPr id="14" name="IMG_9128.jpeg" descr="IMG_9128.jpeg">
            <a:extLst>
              <a:ext uri="{FF2B5EF4-FFF2-40B4-BE49-F238E27FC236}">
                <a16:creationId xmlns:a16="http://schemas.microsoft.com/office/drawing/2014/main" id="{F7C34548-B1E6-DD66-AE5C-4CC173CFBE41}"/>
              </a:ext>
            </a:extLst>
          </p:cNvPr>
          <p:cNvPicPr>
            <a:picLocks noChangeAspect="1"/>
          </p:cNvPicPr>
          <p:nvPr/>
        </p:nvPicPr>
        <p:blipFill>
          <a:blip r:embed="rId5"/>
          <a:srcRect l="8631" r="8631"/>
          <a:stretch>
            <a:fillRect/>
          </a:stretch>
        </p:blipFill>
        <p:spPr>
          <a:xfrm>
            <a:off x="4749683" y="2810442"/>
            <a:ext cx="2482118" cy="4000000"/>
          </a:xfrm>
          <a:prstGeom prst="rect">
            <a:avLst/>
          </a:prstGeom>
          <a:ln w="12700">
            <a:miter lim="400000"/>
          </a:ln>
        </p:spPr>
      </p:pic>
    </p:spTree>
    <p:extLst>
      <p:ext uri="{BB962C8B-B14F-4D97-AF65-F5344CB8AC3E}">
        <p14:creationId xmlns:p14="http://schemas.microsoft.com/office/powerpoint/2010/main" val="3991910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3" name="Google Shape;133;p3"/>
          <p:cNvSpPr txBox="1">
            <a:spLocks noGrp="1"/>
          </p:cNvSpPr>
          <p:nvPr>
            <p:ph type="title"/>
          </p:nvPr>
        </p:nvSpPr>
        <p:spPr>
          <a:xfrm>
            <a:off x="491334" y="323227"/>
            <a:ext cx="9395691" cy="70629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Preliminary insights | II</a:t>
            </a:r>
            <a:endParaRPr dirty="0"/>
          </a:p>
        </p:txBody>
      </p:sp>
      <p:sp>
        <p:nvSpPr>
          <p:cNvPr id="3" name="Google Shape;275;g28cc2b8d120_0_386">
            <a:extLst>
              <a:ext uri="{FF2B5EF4-FFF2-40B4-BE49-F238E27FC236}">
                <a16:creationId xmlns:a16="http://schemas.microsoft.com/office/drawing/2014/main" id="{98A8487D-1F9F-4A07-FF45-885B06E30358}"/>
              </a:ext>
            </a:extLst>
          </p:cNvPr>
          <p:cNvSpPr txBox="1">
            <a:spLocks/>
          </p:cNvSpPr>
          <p:nvPr/>
        </p:nvSpPr>
        <p:spPr>
          <a:xfrm>
            <a:off x="6445650" y="6218775"/>
            <a:ext cx="5666400" cy="555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0" algn="r">
              <a:lnSpc>
                <a:spcPct val="100000"/>
              </a:lnSpc>
              <a:spcBef>
                <a:spcPts val="0"/>
              </a:spcBef>
              <a:buFont typeface="Arial"/>
              <a:buNone/>
            </a:pPr>
            <a:r>
              <a:rPr lang="en-US" sz="1100" dirty="0">
                <a:solidFill>
                  <a:schemeClr val="tx1"/>
                </a:solidFill>
              </a:rPr>
              <a:t>I. Bianchi</a:t>
            </a:r>
          </a:p>
          <a:p>
            <a:pPr marL="0" indent="0" algn="r">
              <a:lnSpc>
                <a:spcPct val="100000"/>
              </a:lnSpc>
              <a:spcBef>
                <a:spcPts val="0"/>
              </a:spcBef>
              <a:buClr>
                <a:schemeClr val="lt1"/>
              </a:buClr>
              <a:buSzPts val="1600"/>
              <a:buFont typeface="Arial"/>
              <a:buNone/>
            </a:pPr>
            <a:r>
              <a:rPr lang="en-US" sz="1100" b="1" dirty="0">
                <a:solidFill>
                  <a:schemeClr val="tx1"/>
                </a:solidFill>
              </a:rPr>
              <a:t>NMP24</a:t>
            </a:r>
          </a:p>
          <a:p>
            <a:pPr marL="0" indent="0" algn="r">
              <a:lnSpc>
                <a:spcPct val="100000"/>
              </a:lnSpc>
              <a:spcBef>
                <a:spcPts val="0"/>
              </a:spcBef>
              <a:buClr>
                <a:schemeClr val="lt1"/>
              </a:buClr>
              <a:buSzPts val="1600"/>
              <a:buFont typeface="Arial"/>
              <a:buNone/>
            </a:pPr>
            <a:r>
              <a:rPr lang="en-US" sz="1100" dirty="0">
                <a:solidFill>
                  <a:schemeClr val="tx1"/>
                </a:solidFill>
              </a:rPr>
              <a:t>Reggio Calabria, 22/05/2024</a:t>
            </a:r>
          </a:p>
          <a:p>
            <a:pPr marL="0" indent="0" algn="ctr">
              <a:buSzPts val="2400"/>
              <a:buFont typeface="Arial"/>
              <a:buNone/>
            </a:pPr>
            <a:endParaRPr lang="en-US" sz="1800" dirty="0">
              <a:solidFill>
                <a:schemeClr val="tx1"/>
              </a:solidFill>
            </a:endParaRPr>
          </a:p>
        </p:txBody>
      </p:sp>
      <p:sp>
        <p:nvSpPr>
          <p:cNvPr id="2" name="Google Shape;401;g28ff5b3d18b_0_131">
            <a:extLst>
              <a:ext uri="{FF2B5EF4-FFF2-40B4-BE49-F238E27FC236}">
                <a16:creationId xmlns:a16="http://schemas.microsoft.com/office/drawing/2014/main" id="{7421EEAC-07EC-10C7-A9DE-05A37F7C4E3C}"/>
              </a:ext>
            </a:extLst>
          </p:cNvPr>
          <p:cNvSpPr txBox="1"/>
          <p:nvPr/>
        </p:nvSpPr>
        <p:spPr>
          <a:xfrm>
            <a:off x="374050" y="1361825"/>
            <a:ext cx="3000000" cy="1929729"/>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800"/>
              <a:buFont typeface="Arial"/>
              <a:buNone/>
            </a:pPr>
            <a:r>
              <a:rPr lang="en-US" sz="1800" b="1" i="0" u="none" strike="noStrike" cap="none" dirty="0">
                <a:solidFill>
                  <a:schemeClr val="accent2"/>
                </a:solidFill>
                <a:latin typeface="Inter"/>
                <a:ea typeface="Inter"/>
                <a:cs typeface="Arial"/>
                <a:sym typeface="Inter"/>
              </a:rPr>
              <a:t>RECONNECTING TRADITIONAL </a:t>
            </a:r>
            <a:r>
              <a:rPr lang="en-US" sz="1800" b="1" dirty="0">
                <a:solidFill>
                  <a:schemeClr val="accent2"/>
                </a:solidFill>
                <a:latin typeface="Inter"/>
                <a:ea typeface="Inter"/>
                <a:sym typeface="Inter"/>
              </a:rPr>
              <a:t>LANDSCAPE ELEMENTS, LOCAL INTANGIBLE HERITAGE AND THE NEW  ENERGY LANDSCAPE THORUGH </a:t>
            </a:r>
            <a:r>
              <a:rPr lang="en-US" sz="1800" b="1" i="0" u="none" strike="noStrike" cap="none" dirty="0">
                <a:solidFill>
                  <a:schemeClr val="bg2">
                    <a:lumMod val="60000"/>
                    <a:lumOff val="40000"/>
                  </a:schemeClr>
                </a:solidFill>
                <a:latin typeface="Inter"/>
                <a:ea typeface="Inter"/>
                <a:cs typeface="Arial"/>
                <a:sym typeface="Inter"/>
              </a:rPr>
              <a:t>NARRATIVES</a:t>
            </a:r>
          </a:p>
        </p:txBody>
      </p:sp>
      <p:pic>
        <p:nvPicPr>
          <p:cNvPr id="7" name="Immagine 6" descr="Immagine che contiene testo, arte, muro, edificio&#10;&#10;Descrizione generata automaticamente">
            <a:extLst>
              <a:ext uri="{FF2B5EF4-FFF2-40B4-BE49-F238E27FC236}">
                <a16:creationId xmlns:a16="http://schemas.microsoft.com/office/drawing/2014/main" id="{3BC22F15-49B4-240D-F508-B04AEF3A49CD}"/>
              </a:ext>
            </a:extLst>
          </p:cNvPr>
          <p:cNvPicPr>
            <a:picLocks noChangeAspect="1"/>
          </p:cNvPicPr>
          <p:nvPr/>
        </p:nvPicPr>
        <p:blipFill>
          <a:blip r:embed="rId3"/>
          <a:stretch>
            <a:fillRect/>
          </a:stretch>
        </p:blipFill>
        <p:spPr>
          <a:xfrm>
            <a:off x="5812219" y="0"/>
            <a:ext cx="4482663" cy="3361997"/>
          </a:xfrm>
          <a:prstGeom prst="rect">
            <a:avLst/>
          </a:prstGeom>
        </p:spPr>
      </p:pic>
      <p:pic>
        <p:nvPicPr>
          <p:cNvPr id="8" name="QWGCJEWTJBCPNPC3CBTGDGRPYQ.jpg.avif" descr="QWGCJEWTJBCPNPC3CBTGDGRPYQ.jpg.avif">
            <a:extLst>
              <a:ext uri="{FF2B5EF4-FFF2-40B4-BE49-F238E27FC236}">
                <a16:creationId xmlns:a16="http://schemas.microsoft.com/office/drawing/2014/main" id="{69DACD90-6E82-A90D-7715-705520314BB0}"/>
              </a:ext>
            </a:extLst>
          </p:cNvPr>
          <p:cNvPicPr>
            <a:picLocks noChangeAspect="1"/>
          </p:cNvPicPr>
          <p:nvPr/>
        </p:nvPicPr>
        <p:blipFill>
          <a:blip r:embed="rId4"/>
          <a:stretch>
            <a:fillRect/>
          </a:stretch>
        </p:blipFill>
        <p:spPr>
          <a:xfrm>
            <a:off x="4811710" y="3361997"/>
            <a:ext cx="4661337" cy="3496003"/>
          </a:xfrm>
          <a:prstGeom prst="rect">
            <a:avLst/>
          </a:prstGeom>
          <a:ln w="12700">
            <a:miter lim="400000"/>
          </a:ln>
        </p:spPr>
      </p:pic>
    </p:spTree>
    <p:extLst>
      <p:ext uri="{BB962C8B-B14F-4D97-AF65-F5344CB8AC3E}">
        <p14:creationId xmlns:p14="http://schemas.microsoft.com/office/powerpoint/2010/main" val="1186048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
          <p:cNvSpPr txBox="1">
            <a:spLocks noGrp="1"/>
          </p:cNvSpPr>
          <p:nvPr>
            <p:ph type="ctrTitle"/>
          </p:nvPr>
        </p:nvSpPr>
        <p:spPr>
          <a:xfrm>
            <a:off x="255887" y="5288346"/>
            <a:ext cx="7439314" cy="73468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Calibri"/>
              <a:buNone/>
            </a:pPr>
            <a:r>
              <a:rPr lang="it-IT" sz="2400" b="1" i="0" u="none" strike="noStrike" dirty="0" err="1">
                <a:solidFill>
                  <a:schemeClr val="tx1">
                    <a:lumMod val="85000"/>
                    <a:lumOff val="15000"/>
                  </a:schemeClr>
                </a:solidFill>
                <a:effectLst/>
                <a:latin typeface="Calibri" panose="020F0502020204030204" pitchFamily="34" charset="0"/>
                <a:cs typeface="Calibri" panose="020F0502020204030204" pitchFamily="34" charset="0"/>
              </a:rPr>
              <a:t>Rethinking</a:t>
            </a:r>
            <a:r>
              <a:rPr lang="it-IT" sz="2400" b="1" i="0" u="none" strike="noStrike" dirty="0">
                <a:solidFill>
                  <a:schemeClr val="tx1">
                    <a:lumMod val="85000"/>
                    <a:lumOff val="15000"/>
                  </a:schemeClr>
                </a:solidFill>
                <a:effectLst/>
                <a:latin typeface="Calibri" panose="020F0502020204030204" pitchFamily="34" charset="0"/>
                <a:cs typeface="Calibri" panose="020F0502020204030204" pitchFamily="34" charset="0"/>
              </a:rPr>
              <a:t> </a:t>
            </a:r>
            <a:r>
              <a:rPr lang="it-IT" sz="2400" b="1" i="0" u="none" strike="noStrike" dirty="0" err="1">
                <a:solidFill>
                  <a:schemeClr val="tx1">
                    <a:lumMod val="85000"/>
                    <a:lumOff val="15000"/>
                  </a:schemeClr>
                </a:solidFill>
                <a:effectLst/>
                <a:latin typeface="Calibri" panose="020F0502020204030204" pitchFamily="34" charset="0"/>
                <a:cs typeface="Calibri" panose="020F0502020204030204" pitchFamily="34" charset="0"/>
              </a:rPr>
              <a:t>landscapes</a:t>
            </a:r>
            <a:r>
              <a:rPr lang="it-IT" sz="2400" b="1" i="0" u="none" strike="noStrike" dirty="0">
                <a:solidFill>
                  <a:schemeClr val="tx1">
                    <a:lumMod val="85000"/>
                    <a:lumOff val="15000"/>
                  </a:schemeClr>
                </a:solidFill>
                <a:effectLst/>
                <a:latin typeface="Calibri" panose="020F0502020204030204" pitchFamily="34" charset="0"/>
                <a:cs typeface="Calibri" panose="020F0502020204030204" pitchFamily="34" charset="0"/>
              </a:rPr>
              <a:t> in a </a:t>
            </a:r>
            <a:r>
              <a:rPr lang="it-IT" sz="2400" b="1" i="0" u="none" strike="noStrike" dirty="0" err="1">
                <a:solidFill>
                  <a:schemeClr val="tx1">
                    <a:lumMod val="85000"/>
                    <a:lumOff val="15000"/>
                  </a:schemeClr>
                </a:solidFill>
                <a:effectLst/>
                <a:latin typeface="Calibri" panose="020F0502020204030204" pitchFamily="34" charset="0"/>
                <a:cs typeface="Calibri" panose="020F0502020204030204" pitchFamily="34" charset="0"/>
              </a:rPr>
              <a:t>changing</a:t>
            </a:r>
            <a:r>
              <a:rPr lang="it-IT" sz="2400" b="1" i="0" u="none" strike="noStrike" dirty="0">
                <a:solidFill>
                  <a:schemeClr val="tx1">
                    <a:lumMod val="85000"/>
                    <a:lumOff val="15000"/>
                  </a:schemeClr>
                </a:solidFill>
                <a:effectLst/>
                <a:latin typeface="Calibri" panose="020F0502020204030204" pitchFamily="34" charset="0"/>
                <a:cs typeface="Calibri" panose="020F0502020204030204" pitchFamily="34" charset="0"/>
              </a:rPr>
              <a:t> </a:t>
            </a:r>
            <a:r>
              <a:rPr lang="it-IT" sz="2400" b="1" i="0" u="none" strike="noStrike" dirty="0" err="1">
                <a:solidFill>
                  <a:schemeClr val="tx1">
                    <a:lumMod val="85000"/>
                    <a:lumOff val="15000"/>
                  </a:schemeClr>
                </a:solidFill>
                <a:effectLst/>
                <a:latin typeface="Calibri" panose="020F0502020204030204" pitchFamily="34" charset="0"/>
                <a:cs typeface="Calibri" panose="020F0502020204030204" pitchFamily="34" charset="0"/>
              </a:rPr>
              <a:t>climate</a:t>
            </a:r>
            <a:br>
              <a:rPr lang="it-IT" sz="2400" b="1" dirty="0">
                <a:solidFill>
                  <a:schemeClr val="tx1">
                    <a:lumMod val="85000"/>
                    <a:lumOff val="15000"/>
                  </a:schemeClr>
                </a:solidFill>
                <a:latin typeface="Calibri" panose="020F0502020204030204" pitchFamily="34" charset="0"/>
                <a:cs typeface="Calibri" panose="020F0502020204030204" pitchFamily="34" charset="0"/>
              </a:rPr>
            </a:br>
            <a:r>
              <a:rPr lang="it-IT" sz="2000" b="1" i="0" u="none" strike="noStrike" dirty="0">
                <a:solidFill>
                  <a:schemeClr val="tx1">
                    <a:lumMod val="85000"/>
                    <a:lumOff val="15000"/>
                  </a:schemeClr>
                </a:solidFill>
                <a:effectLst/>
                <a:latin typeface="Calibri" panose="020F0502020204030204" pitchFamily="34" charset="0"/>
                <a:cs typeface="Calibri" panose="020F0502020204030204" pitchFamily="34" charset="0"/>
              </a:rPr>
              <a:t>An </a:t>
            </a:r>
            <a:r>
              <a:rPr lang="it-IT" sz="2000" b="1" i="0" u="none" strike="noStrike" dirty="0" err="1">
                <a:solidFill>
                  <a:schemeClr val="tx1">
                    <a:lumMod val="85000"/>
                    <a:lumOff val="15000"/>
                  </a:schemeClr>
                </a:solidFill>
                <a:effectLst/>
                <a:latin typeface="Calibri" panose="020F0502020204030204" pitchFamily="34" charset="0"/>
                <a:cs typeface="Calibri" panose="020F0502020204030204" pitchFamily="34" charset="0"/>
              </a:rPr>
              <a:t>experiment</a:t>
            </a:r>
            <a:r>
              <a:rPr lang="it-IT" sz="2000" b="1" i="0" u="none" strike="noStrike" dirty="0">
                <a:solidFill>
                  <a:schemeClr val="tx1">
                    <a:lumMod val="85000"/>
                    <a:lumOff val="15000"/>
                  </a:schemeClr>
                </a:solidFill>
                <a:effectLst/>
                <a:latin typeface="Calibri" panose="020F0502020204030204" pitchFamily="34" charset="0"/>
                <a:cs typeface="Calibri" panose="020F0502020204030204" pitchFamily="34" charset="0"/>
              </a:rPr>
              <a:t> from </a:t>
            </a:r>
            <a:r>
              <a:rPr lang="it-IT" sz="2000" b="1" i="0" u="none" strike="noStrike" dirty="0" err="1">
                <a:solidFill>
                  <a:schemeClr val="tx1">
                    <a:lumMod val="85000"/>
                    <a:lumOff val="15000"/>
                  </a:schemeClr>
                </a:solidFill>
                <a:effectLst/>
                <a:latin typeface="Calibri" panose="020F0502020204030204" pitchFamily="34" charset="0"/>
                <a:cs typeface="Calibri" panose="020F0502020204030204" pitchFamily="34" charset="0"/>
              </a:rPr>
              <a:t>Spain</a:t>
            </a:r>
            <a:br>
              <a:rPr lang="it-IT" sz="2000" b="1" i="0" u="none" strike="noStrike" dirty="0">
                <a:solidFill>
                  <a:schemeClr val="tx1">
                    <a:lumMod val="85000"/>
                    <a:lumOff val="15000"/>
                  </a:schemeClr>
                </a:solidFill>
                <a:effectLst/>
                <a:latin typeface="Calibri" panose="020F0502020204030204" pitchFamily="34" charset="0"/>
                <a:cs typeface="Calibri" panose="020F0502020204030204" pitchFamily="34" charset="0"/>
              </a:rPr>
            </a:br>
            <a:br>
              <a:rPr lang="it-IT" sz="2000" b="1" i="0" u="none" strike="noStrike" dirty="0">
                <a:solidFill>
                  <a:schemeClr val="tx1">
                    <a:lumMod val="85000"/>
                    <a:lumOff val="15000"/>
                  </a:schemeClr>
                </a:solidFill>
                <a:effectLst/>
                <a:latin typeface="Calibri" panose="020F0502020204030204" pitchFamily="34" charset="0"/>
                <a:cs typeface="Calibri" panose="020F0502020204030204" pitchFamily="34" charset="0"/>
              </a:rPr>
            </a:br>
            <a:r>
              <a:rPr lang="it-IT" sz="2000" b="1" i="0" u="none" strike="noStrike" dirty="0">
                <a:solidFill>
                  <a:schemeClr val="tx1">
                    <a:lumMod val="85000"/>
                    <a:lumOff val="15000"/>
                  </a:schemeClr>
                </a:solidFill>
                <a:effectLst/>
                <a:latin typeface="Calibri" panose="020F0502020204030204" pitchFamily="34" charset="0"/>
                <a:cs typeface="Calibri" panose="020F0502020204030204" pitchFamily="34" charset="0"/>
              </a:rPr>
              <a:t>Irene Bianchi</a:t>
            </a:r>
            <a:br>
              <a:rPr lang="it-IT" sz="2000" b="1" i="0" u="none" strike="noStrike" dirty="0">
                <a:solidFill>
                  <a:schemeClr val="tx1">
                    <a:lumMod val="85000"/>
                    <a:lumOff val="15000"/>
                  </a:schemeClr>
                </a:solidFill>
                <a:effectLst/>
                <a:latin typeface="Calibri" panose="020F0502020204030204" pitchFamily="34" charset="0"/>
                <a:cs typeface="Calibri" panose="020F0502020204030204" pitchFamily="34" charset="0"/>
              </a:rPr>
            </a:br>
            <a:r>
              <a:rPr lang="it-IT" sz="1800" i="1" u="none" strike="noStrike" dirty="0">
                <a:solidFill>
                  <a:schemeClr val="tx1">
                    <a:lumMod val="85000"/>
                    <a:lumOff val="15000"/>
                  </a:schemeClr>
                </a:solidFill>
                <a:effectLst/>
                <a:latin typeface="Calibri" panose="020F0502020204030204" pitchFamily="34" charset="0"/>
                <a:cs typeface="Calibri" panose="020F0502020204030204" pitchFamily="34" charset="0"/>
              </a:rPr>
              <a:t>Department of Architecture and Urban Studies</a:t>
            </a:r>
            <a:br>
              <a:rPr lang="it-IT" sz="1800" i="1" u="none" strike="noStrike" dirty="0">
                <a:solidFill>
                  <a:schemeClr val="tx1">
                    <a:lumMod val="85000"/>
                    <a:lumOff val="15000"/>
                  </a:schemeClr>
                </a:solidFill>
                <a:effectLst/>
                <a:latin typeface="Calibri" panose="020F0502020204030204" pitchFamily="34" charset="0"/>
                <a:cs typeface="Calibri" panose="020F0502020204030204" pitchFamily="34" charset="0"/>
              </a:rPr>
            </a:br>
            <a:r>
              <a:rPr lang="it-IT" sz="1800" i="1" u="none" strike="noStrike" dirty="0">
                <a:solidFill>
                  <a:schemeClr val="tx1">
                    <a:lumMod val="85000"/>
                    <a:lumOff val="15000"/>
                  </a:schemeClr>
                </a:solidFill>
                <a:effectLst/>
                <a:latin typeface="Calibri" panose="020F0502020204030204" pitchFamily="34" charset="0"/>
                <a:cs typeface="Calibri" panose="020F0502020204030204" pitchFamily="34" charset="0"/>
              </a:rPr>
              <a:t>Politecnico di Milano</a:t>
            </a:r>
            <a:br>
              <a:rPr lang="it-IT" sz="2000" b="1" i="0" u="none" strike="noStrike" dirty="0">
                <a:solidFill>
                  <a:schemeClr val="tx1">
                    <a:lumMod val="85000"/>
                    <a:lumOff val="15000"/>
                  </a:schemeClr>
                </a:solidFill>
                <a:effectLst/>
                <a:latin typeface="Calibri" panose="020F0502020204030204" pitchFamily="34" charset="0"/>
                <a:cs typeface="Calibri" panose="020F0502020204030204" pitchFamily="34" charset="0"/>
              </a:rPr>
            </a:br>
            <a:br>
              <a:rPr lang="it-IT" sz="1600" dirty="0">
                <a:solidFill>
                  <a:schemeClr val="tx1">
                    <a:lumMod val="85000"/>
                    <a:lumOff val="15000"/>
                  </a:schemeClr>
                </a:solidFill>
                <a:latin typeface="Calibri" panose="020F0502020204030204" pitchFamily="34" charset="0"/>
                <a:cs typeface="Calibri" panose="020F0502020204030204" pitchFamily="34" charset="0"/>
              </a:rPr>
            </a:br>
            <a:r>
              <a:rPr lang="it-IT" sz="1600" dirty="0">
                <a:solidFill>
                  <a:schemeClr val="tx1">
                    <a:lumMod val="85000"/>
                    <a:lumOff val="15000"/>
                  </a:schemeClr>
                </a:solidFill>
                <a:latin typeface="Calibri" panose="020F0502020204030204" pitchFamily="34" charset="0"/>
                <a:cs typeface="Calibri" panose="020F0502020204030204" pitchFamily="34" charset="0"/>
              </a:rPr>
              <a:t>With: </a:t>
            </a:r>
            <a:br>
              <a:rPr lang="it-IT" sz="1600" dirty="0">
                <a:solidFill>
                  <a:schemeClr val="tx1">
                    <a:lumMod val="85000"/>
                    <a:lumOff val="15000"/>
                  </a:schemeClr>
                </a:solidFill>
                <a:latin typeface="Calibri" panose="020F0502020204030204" pitchFamily="34" charset="0"/>
                <a:cs typeface="Calibri" panose="020F0502020204030204" pitchFamily="34" charset="0"/>
              </a:rPr>
            </a:br>
            <a:r>
              <a:rPr lang="it-IT" sz="1600" dirty="0">
                <a:solidFill>
                  <a:schemeClr val="tx1">
                    <a:lumMod val="85000"/>
                    <a:lumOff val="15000"/>
                  </a:schemeClr>
                </a:solidFill>
                <a:latin typeface="Calibri" panose="020F0502020204030204" pitchFamily="34" charset="0"/>
                <a:cs typeface="Calibri" panose="020F0502020204030204" pitchFamily="34" charset="0"/>
              </a:rPr>
              <a:t>M. </a:t>
            </a:r>
            <a:r>
              <a:rPr lang="it-IT" sz="1600" dirty="0" err="1">
                <a:solidFill>
                  <a:schemeClr val="tx1">
                    <a:lumMod val="85000"/>
                    <a:lumOff val="15000"/>
                  </a:schemeClr>
                </a:solidFill>
                <a:latin typeface="Calibri" panose="020F0502020204030204" pitchFamily="34" charset="0"/>
                <a:cs typeface="Calibri" panose="020F0502020204030204" pitchFamily="34" charset="0"/>
              </a:rPr>
              <a:t>Vitaller</a:t>
            </a:r>
            <a:r>
              <a:rPr lang="it-IT" sz="1600" dirty="0">
                <a:solidFill>
                  <a:schemeClr val="tx1">
                    <a:lumMod val="85000"/>
                    <a:lumOff val="15000"/>
                  </a:schemeClr>
                </a:solidFill>
                <a:latin typeface="Calibri" panose="020F0502020204030204" pitchFamily="34" charset="0"/>
                <a:cs typeface="Calibri" panose="020F0502020204030204" pitchFamily="34" charset="0"/>
              </a:rPr>
              <a:t> Del Olmo, A. De </a:t>
            </a:r>
            <a:r>
              <a:rPr lang="it-IT" sz="1600" dirty="0" err="1">
                <a:solidFill>
                  <a:schemeClr val="tx1">
                    <a:lumMod val="85000"/>
                    <a:lumOff val="15000"/>
                  </a:schemeClr>
                </a:solidFill>
                <a:latin typeface="Calibri" panose="020F0502020204030204" pitchFamily="34" charset="0"/>
                <a:cs typeface="Calibri" panose="020F0502020204030204" pitchFamily="34" charset="0"/>
              </a:rPr>
              <a:t>Götzen</a:t>
            </a:r>
            <a:r>
              <a:rPr lang="it-IT" sz="1600" dirty="0">
                <a:solidFill>
                  <a:schemeClr val="tx1">
                    <a:lumMod val="85000"/>
                    <a:lumOff val="15000"/>
                  </a:schemeClr>
                </a:solidFill>
                <a:latin typeface="Calibri" panose="020F0502020204030204" pitchFamily="34" charset="0"/>
                <a:cs typeface="Calibri" panose="020F0502020204030204" pitchFamily="34" charset="0"/>
              </a:rPr>
              <a:t>, N. Morelli (AAU)</a:t>
            </a:r>
            <a:br>
              <a:rPr lang="it-IT" sz="1600" dirty="0">
                <a:solidFill>
                  <a:schemeClr val="tx1">
                    <a:lumMod val="85000"/>
                    <a:lumOff val="15000"/>
                  </a:schemeClr>
                </a:solidFill>
                <a:latin typeface="Calibri" panose="020F0502020204030204" pitchFamily="34" charset="0"/>
                <a:cs typeface="Calibri" panose="020F0502020204030204" pitchFamily="34" charset="0"/>
              </a:rPr>
            </a:br>
            <a:r>
              <a:rPr lang="it-IT" sz="1600" dirty="0">
                <a:solidFill>
                  <a:schemeClr val="tx1">
                    <a:lumMod val="85000"/>
                    <a:lumOff val="15000"/>
                  </a:schemeClr>
                </a:solidFill>
                <a:latin typeface="Calibri" panose="020F0502020204030204" pitchFamily="34" charset="0"/>
                <a:cs typeface="Calibri" panose="020F0502020204030204" pitchFamily="34" charset="0"/>
              </a:rPr>
              <a:t>G. Concilio (</a:t>
            </a:r>
            <a:r>
              <a:rPr lang="it-IT" sz="1600" dirty="0" err="1">
                <a:solidFill>
                  <a:schemeClr val="tx1">
                    <a:lumMod val="85000"/>
                    <a:lumOff val="15000"/>
                  </a:schemeClr>
                </a:solidFill>
                <a:latin typeface="Calibri" panose="020F0502020204030204" pitchFamily="34" charset="0"/>
                <a:cs typeface="Calibri" panose="020F0502020204030204" pitchFamily="34" charset="0"/>
              </a:rPr>
              <a:t>DAStU</a:t>
            </a:r>
            <a:r>
              <a:rPr lang="it-IT" sz="1600" dirty="0">
                <a:solidFill>
                  <a:schemeClr val="tx1">
                    <a:lumMod val="85000"/>
                    <a:lumOff val="15000"/>
                  </a:schemeClr>
                </a:solidFill>
                <a:latin typeface="Calibri" panose="020F0502020204030204" pitchFamily="34" charset="0"/>
                <a:cs typeface="Calibri" panose="020F0502020204030204" pitchFamily="34" charset="0"/>
              </a:rPr>
              <a:t> - POLIMI)</a:t>
            </a:r>
            <a:endParaRPr sz="1600"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120" name="Google Shape;120;p1"/>
          <p:cNvSpPr txBox="1">
            <a:spLocks noGrp="1"/>
          </p:cNvSpPr>
          <p:nvPr>
            <p:ph type="subTitle" idx="1"/>
          </p:nvPr>
        </p:nvSpPr>
        <p:spPr>
          <a:xfrm>
            <a:off x="255887" y="300558"/>
            <a:ext cx="4687588" cy="10688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it-IT" sz="1400" b="1">
                <a:solidFill>
                  <a:schemeClr val="accent3">
                    <a:lumMod val="75000"/>
                  </a:schemeClr>
                </a:solidFill>
              </a:rPr>
              <a:t>New Metropolitan Perspectives 2024</a:t>
            </a:r>
          </a:p>
          <a:p>
            <a:pPr marL="0" lvl="0" indent="0" algn="l" rtl="0">
              <a:lnSpc>
                <a:spcPct val="90000"/>
              </a:lnSpc>
              <a:spcBef>
                <a:spcPts val="0"/>
              </a:spcBef>
              <a:spcAft>
                <a:spcPts val="0"/>
              </a:spcAft>
              <a:buClr>
                <a:schemeClr val="dk1"/>
              </a:buClr>
              <a:buSzPts val="2400"/>
              <a:buNone/>
            </a:pPr>
            <a:r>
              <a:rPr lang="it-IT" sz="1400" b="1">
                <a:solidFill>
                  <a:schemeClr val="accent3">
                    <a:lumMod val="75000"/>
                  </a:schemeClr>
                </a:solidFill>
              </a:rPr>
              <a:t>Reggio Calabria, 22</a:t>
            </a:r>
            <a:r>
              <a:rPr lang="it-IT" sz="1400" b="1" baseline="30000">
                <a:solidFill>
                  <a:schemeClr val="accent3">
                    <a:lumMod val="75000"/>
                  </a:schemeClr>
                </a:solidFill>
              </a:rPr>
              <a:t>nd</a:t>
            </a:r>
            <a:r>
              <a:rPr lang="it-IT" sz="1400" b="1">
                <a:solidFill>
                  <a:schemeClr val="accent3">
                    <a:lumMod val="75000"/>
                  </a:schemeClr>
                </a:solidFill>
              </a:rPr>
              <a:t>  May 2024</a:t>
            </a:r>
          </a:p>
          <a:p>
            <a:pPr marL="0" lvl="0" indent="0" algn="l" rtl="0">
              <a:lnSpc>
                <a:spcPct val="90000"/>
              </a:lnSpc>
              <a:spcBef>
                <a:spcPts val="0"/>
              </a:spcBef>
              <a:spcAft>
                <a:spcPts val="0"/>
              </a:spcAft>
              <a:buClr>
                <a:schemeClr val="dk1"/>
              </a:buClr>
              <a:buSzPts val="2400"/>
              <a:buNone/>
            </a:pPr>
            <a:r>
              <a:rPr lang="it-IT" sz="1400" i="1">
                <a:solidFill>
                  <a:schemeClr val="accent3">
                    <a:lumMod val="75000"/>
                  </a:schemeClr>
                </a:solidFill>
              </a:rPr>
              <a:t>S03: Collaborative Governance, Planning Policies,</a:t>
            </a:r>
          </a:p>
          <a:p>
            <a:pPr marL="0" lvl="0" indent="0" algn="l" rtl="0">
              <a:lnSpc>
                <a:spcPct val="90000"/>
              </a:lnSpc>
              <a:spcBef>
                <a:spcPts val="0"/>
              </a:spcBef>
              <a:spcAft>
                <a:spcPts val="0"/>
              </a:spcAft>
              <a:buClr>
                <a:schemeClr val="dk1"/>
              </a:buClr>
              <a:buSzPts val="2400"/>
              <a:buNone/>
            </a:pPr>
            <a:r>
              <a:rPr lang="it-IT" sz="1400" i="1">
                <a:solidFill>
                  <a:schemeClr val="accent3">
                    <a:lumMod val="75000"/>
                  </a:schemeClr>
                </a:solidFill>
              </a:rPr>
              <a:t> and  social-ecological innovations </a:t>
            </a:r>
          </a:p>
          <a:p>
            <a:pPr marL="0" lvl="0" indent="0" algn="l" rtl="0">
              <a:lnSpc>
                <a:spcPct val="90000"/>
              </a:lnSpc>
              <a:spcBef>
                <a:spcPts val="0"/>
              </a:spcBef>
              <a:spcAft>
                <a:spcPts val="0"/>
              </a:spcAft>
              <a:buClr>
                <a:schemeClr val="dk1"/>
              </a:buClr>
              <a:buSzPts val="2400"/>
              <a:buNone/>
            </a:pPr>
            <a:r>
              <a:rPr lang="it-IT" sz="1400" i="1">
                <a:solidFill>
                  <a:schemeClr val="accent3">
                    <a:lumMod val="75000"/>
                  </a:schemeClr>
                </a:solidFill>
              </a:rPr>
              <a:t>towards Climate mitigation and Urban biodiversity</a:t>
            </a:r>
            <a:endParaRPr lang="it-IT" sz="1400" i="1" dirty="0">
              <a:solidFill>
                <a:schemeClr val="accent3">
                  <a:lumMod val="75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3" name="Google Shape;133;p3"/>
          <p:cNvSpPr txBox="1">
            <a:spLocks noGrp="1"/>
          </p:cNvSpPr>
          <p:nvPr>
            <p:ph type="title"/>
          </p:nvPr>
        </p:nvSpPr>
        <p:spPr>
          <a:xfrm>
            <a:off x="491334" y="323227"/>
            <a:ext cx="9395691" cy="70629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Preliminary insights | III</a:t>
            </a:r>
            <a:endParaRPr dirty="0"/>
          </a:p>
        </p:txBody>
      </p:sp>
      <p:sp>
        <p:nvSpPr>
          <p:cNvPr id="3" name="Google Shape;275;g28cc2b8d120_0_386">
            <a:extLst>
              <a:ext uri="{FF2B5EF4-FFF2-40B4-BE49-F238E27FC236}">
                <a16:creationId xmlns:a16="http://schemas.microsoft.com/office/drawing/2014/main" id="{98A8487D-1F9F-4A07-FF45-885B06E30358}"/>
              </a:ext>
            </a:extLst>
          </p:cNvPr>
          <p:cNvSpPr txBox="1">
            <a:spLocks/>
          </p:cNvSpPr>
          <p:nvPr/>
        </p:nvSpPr>
        <p:spPr>
          <a:xfrm>
            <a:off x="6445650" y="6218775"/>
            <a:ext cx="5666400" cy="555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0" algn="r">
              <a:lnSpc>
                <a:spcPct val="100000"/>
              </a:lnSpc>
              <a:spcBef>
                <a:spcPts val="0"/>
              </a:spcBef>
              <a:buFont typeface="Arial"/>
              <a:buNone/>
            </a:pPr>
            <a:r>
              <a:rPr lang="en-US" sz="1100" dirty="0">
                <a:solidFill>
                  <a:schemeClr val="tx1"/>
                </a:solidFill>
              </a:rPr>
              <a:t>I. Bianchi</a:t>
            </a:r>
          </a:p>
          <a:p>
            <a:pPr marL="0" indent="0" algn="r">
              <a:lnSpc>
                <a:spcPct val="100000"/>
              </a:lnSpc>
              <a:spcBef>
                <a:spcPts val="0"/>
              </a:spcBef>
              <a:buClr>
                <a:schemeClr val="lt1"/>
              </a:buClr>
              <a:buSzPts val="1600"/>
              <a:buFont typeface="Arial"/>
              <a:buNone/>
            </a:pPr>
            <a:r>
              <a:rPr lang="en-US" sz="1100" b="1" dirty="0">
                <a:solidFill>
                  <a:schemeClr val="tx1"/>
                </a:solidFill>
              </a:rPr>
              <a:t>NMP24</a:t>
            </a:r>
          </a:p>
          <a:p>
            <a:pPr marL="0" indent="0" algn="r">
              <a:lnSpc>
                <a:spcPct val="100000"/>
              </a:lnSpc>
              <a:spcBef>
                <a:spcPts val="0"/>
              </a:spcBef>
              <a:buClr>
                <a:schemeClr val="lt1"/>
              </a:buClr>
              <a:buSzPts val="1600"/>
              <a:buFont typeface="Arial"/>
              <a:buNone/>
            </a:pPr>
            <a:r>
              <a:rPr lang="en-US" sz="1100" dirty="0">
                <a:solidFill>
                  <a:schemeClr val="tx1"/>
                </a:solidFill>
              </a:rPr>
              <a:t>Reggio Calabria, 22/05/2024</a:t>
            </a:r>
          </a:p>
          <a:p>
            <a:pPr marL="0" indent="0" algn="ctr">
              <a:buSzPts val="2400"/>
              <a:buFont typeface="Arial"/>
              <a:buNone/>
            </a:pPr>
            <a:endParaRPr lang="en-US" sz="1800" dirty="0">
              <a:solidFill>
                <a:schemeClr val="tx1"/>
              </a:solidFill>
            </a:endParaRPr>
          </a:p>
        </p:txBody>
      </p:sp>
      <p:sp>
        <p:nvSpPr>
          <p:cNvPr id="2" name="Google Shape;401;g28ff5b3d18b_0_131">
            <a:extLst>
              <a:ext uri="{FF2B5EF4-FFF2-40B4-BE49-F238E27FC236}">
                <a16:creationId xmlns:a16="http://schemas.microsoft.com/office/drawing/2014/main" id="{7421EEAC-07EC-10C7-A9DE-05A37F7C4E3C}"/>
              </a:ext>
            </a:extLst>
          </p:cNvPr>
          <p:cNvSpPr txBox="1"/>
          <p:nvPr/>
        </p:nvSpPr>
        <p:spPr>
          <a:xfrm>
            <a:off x="374050" y="1361825"/>
            <a:ext cx="3000000" cy="1929729"/>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800"/>
              <a:buFont typeface="Arial"/>
              <a:buNone/>
            </a:pPr>
            <a:r>
              <a:rPr lang="en-US" sz="1800" b="1" i="0" u="none" strike="noStrike" cap="none" dirty="0">
                <a:solidFill>
                  <a:schemeClr val="accent2"/>
                </a:solidFill>
                <a:latin typeface="Inter"/>
                <a:ea typeface="Inter"/>
                <a:cs typeface="Arial"/>
                <a:sym typeface="Inter"/>
              </a:rPr>
              <a:t>RECONNECTING TRADITIONAL </a:t>
            </a:r>
            <a:r>
              <a:rPr lang="en-US" sz="1800" b="1" dirty="0">
                <a:solidFill>
                  <a:schemeClr val="accent2"/>
                </a:solidFill>
                <a:latin typeface="Inter"/>
                <a:ea typeface="Inter"/>
                <a:sym typeface="Inter"/>
              </a:rPr>
              <a:t>LANDSCAPE ELEMENTS, LOCAL INTANGIBLE HERITAGE AND THE NEW  ENERGY LANDSCAPE THORUGH </a:t>
            </a:r>
          </a:p>
          <a:p>
            <a:pPr marL="0" marR="0" lvl="0" indent="0" algn="l" rtl="0">
              <a:lnSpc>
                <a:spcPct val="90000"/>
              </a:lnSpc>
              <a:spcBef>
                <a:spcPts val="0"/>
              </a:spcBef>
              <a:spcAft>
                <a:spcPts val="0"/>
              </a:spcAft>
              <a:buClr>
                <a:srgbClr val="000000"/>
              </a:buClr>
              <a:buSzPts val="1800"/>
              <a:buFont typeface="Arial"/>
              <a:buNone/>
            </a:pPr>
            <a:r>
              <a:rPr lang="en-US" sz="1800" b="1" dirty="0">
                <a:solidFill>
                  <a:schemeClr val="bg2">
                    <a:lumMod val="60000"/>
                    <a:lumOff val="40000"/>
                  </a:schemeClr>
                </a:solidFill>
                <a:latin typeface="Inter"/>
                <a:ea typeface="Inter"/>
                <a:sym typeface="Inter"/>
              </a:rPr>
              <a:t>NBS </a:t>
            </a:r>
            <a:endParaRPr sz="1400" b="0" i="0" u="none" strike="noStrike" cap="none" dirty="0">
              <a:solidFill>
                <a:schemeClr val="bg2">
                  <a:lumMod val="60000"/>
                  <a:lumOff val="40000"/>
                </a:schemeClr>
              </a:solidFill>
              <a:latin typeface="Arial"/>
              <a:ea typeface="Arial"/>
              <a:cs typeface="Arial"/>
              <a:sym typeface="Arial"/>
            </a:endParaRPr>
          </a:p>
        </p:txBody>
      </p:sp>
      <p:pic>
        <p:nvPicPr>
          <p:cNvPr id="5" name="Immagine 4" descr="Immagine che contiene vestiti, calzature, jeans, persona&#10;&#10;Descrizione generata automaticamente">
            <a:extLst>
              <a:ext uri="{FF2B5EF4-FFF2-40B4-BE49-F238E27FC236}">
                <a16:creationId xmlns:a16="http://schemas.microsoft.com/office/drawing/2014/main" id="{886045C0-17E4-C2F3-05A5-9E449CD3A6CA}"/>
              </a:ext>
            </a:extLst>
          </p:cNvPr>
          <p:cNvPicPr>
            <a:picLocks noChangeAspect="1"/>
          </p:cNvPicPr>
          <p:nvPr/>
        </p:nvPicPr>
        <p:blipFill>
          <a:blip r:embed="rId3"/>
          <a:stretch>
            <a:fillRect/>
          </a:stretch>
        </p:blipFill>
        <p:spPr>
          <a:xfrm>
            <a:off x="5779928" y="457199"/>
            <a:ext cx="4540767" cy="6064463"/>
          </a:xfrm>
          <a:prstGeom prst="rect">
            <a:avLst/>
          </a:prstGeom>
        </p:spPr>
      </p:pic>
    </p:spTree>
    <p:extLst>
      <p:ext uri="{BB962C8B-B14F-4D97-AF65-F5344CB8AC3E}">
        <p14:creationId xmlns:p14="http://schemas.microsoft.com/office/powerpoint/2010/main" val="2846143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3" name="Google Shape;133;p3"/>
          <p:cNvSpPr txBox="1">
            <a:spLocks noGrp="1"/>
          </p:cNvSpPr>
          <p:nvPr>
            <p:ph type="title"/>
          </p:nvPr>
        </p:nvSpPr>
        <p:spPr>
          <a:xfrm>
            <a:off x="491334" y="323227"/>
            <a:ext cx="9395691" cy="70629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Preliminary reflections</a:t>
            </a:r>
            <a:endParaRPr dirty="0"/>
          </a:p>
        </p:txBody>
      </p:sp>
      <p:sp>
        <p:nvSpPr>
          <p:cNvPr id="3" name="Google Shape;275;g28cc2b8d120_0_386">
            <a:extLst>
              <a:ext uri="{FF2B5EF4-FFF2-40B4-BE49-F238E27FC236}">
                <a16:creationId xmlns:a16="http://schemas.microsoft.com/office/drawing/2014/main" id="{98A8487D-1F9F-4A07-FF45-885B06E30358}"/>
              </a:ext>
            </a:extLst>
          </p:cNvPr>
          <p:cNvSpPr txBox="1">
            <a:spLocks/>
          </p:cNvSpPr>
          <p:nvPr/>
        </p:nvSpPr>
        <p:spPr>
          <a:xfrm>
            <a:off x="6445650" y="6218775"/>
            <a:ext cx="5666400" cy="555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0" algn="r">
              <a:lnSpc>
                <a:spcPct val="100000"/>
              </a:lnSpc>
              <a:spcBef>
                <a:spcPts val="0"/>
              </a:spcBef>
              <a:buFont typeface="Arial"/>
              <a:buNone/>
            </a:pPr>
            <a:r>
              <a:rPr lang="en-US" sz="1100" dirty="0">
                <a:solidFill>
                  <a:schemeClr val="tx1"/>
                </a:solidFill>
              </a:rPr>
              <a:t>I. Bianchi</a:t>
            </a:r>
          </a:p>
          <a:p>
            <a:pPr marL="0" indent="0" algn="r">
              <a:lnSpc>
                <a:spcPct val="100000"/>
              </a:lnSpc>
              <a:spcBef>
                <a:spcPts val="0"/>
              </a:spcBef>
              <a:buClr>
                <a:schemeClr val="lt1"/>
              </a:buClr>
              <a:buSzPts val="1600"/>
              <a:buFont typeface="Arial"/>
              <a:buNone/>
            </a:pPr>
            <a:r>
              <a:rPr lang="en-US" sz="1100" b="1" dirty="0">
                <a:solidFill>
                  <a:schemeClr val="tx1"/>
                </a:solidFill>
              </a:rPr>
              <a:t>NMP24</a:t>
            </a:r>
          </a:p>
          <a:p>
            <a:pPr marL="0" indent="0" algn="r">
              <a:lnSpc>
                <a:spcPct val="100000"/>
              </a:lnSpc>
              <a:spcBef>
                <a:spcPts val="0"/>
              </a:spcBef>
              <a:buClr>
                <a:schemeClr val="lt1"/>
              </a:buClr>
              <a:buSzPts val="1600"/>
              <a:buFont typeface="Arial"/>
              <a:buNone/>
            </a:pPr>
            <a:r>
              <a:rPr lang="en-US" sz="1100" dirty="0">
                <a:solidFill>
                  <a:schemeClr val="tx1"/>
                </a:solidFill>
              </a:rPr>
              <a:t>Reggio Calabria, 22/05/2024</a:t>
            </a:r>
          </a:p>
          <a:p>
            <a:pPr marL="0" indent="0" algn="ctr">
              <a:buSzPts val="2400"/>
              <a:buFont typeface="Arial"/>
              <a:buNone/>
            </a:pPr>
            <a:endParaRPr lang="en-US" sz="1800" dirty="0">
              <a:solidFill>
                <a:schemeClr val="tx1"/>
              </a:solidFill>
            </a:endParaRPr>
          </a:p>
        </p:txBody>
      </p:sp>
      <p:sp>
        <p:nvSpPr>
          <p:cNvPr id="5" name="Google Shape;277;g28cc2b8d120_0_386">
            <a:extLst>
              <a:ext uri="{FF2B5EF4-FFF2-40B4-BE49-F238E27FC236}">
                <a16:creationId xmlns:a16="http://schemas.microsoft.com/office/drawing/2014/main" id="{092EFFF4-E44E-EC2B-D92B-EFE07D75450D}"/>
              </a:ext>
            </a:extLst>
          </p:cNvPr>
          <p:cNvSpPr txBox="1"/>
          <p:nvPr/>
        </p:nvSpPr>
        <p:spPr>
          <a:xfrm>
            <a:off x="2777245" y="1195774"/>
            <a:ext cx="9062453" cy="492747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4000"/>
              <a:buFont typeface="Arial"/>
              <a:buNone/>
            </a:pPr>
            <a:r>
              <a:rPr lang="it-IT" sz="4000" b="1" i="0" u="none" strike="noStrike" cap="none" dirty="0">
                <a:solidFill>
                  <a:schemeClr val="accent2">
                    <a:lumMod val="75000"/>
                  </a:schemeClr>
                </a:solidFill>
                <a:latin typeface="Calibri"/>
                <a:ea typeface="Calibri"/>
                <a:cs typeface="Calibri"/>
                <a:sym typeface="Calibri"/>
              </a:rPr>
              <a:t>Open </a:t>
            </a:r>
            <a:r>
              <a:rPr lang="it-IT" sz="4000" b="1" dirty="0" err="1">
                <a:solidFill>
                  <a:schemeClr val="accent2">
                    <a:lumMod val="75000"/>
                  </a:schemeClr>
                </a:solidFill>
                <a:latin typeface="Calibri"/>
                <a:ea typeface="Calibri"/>
                <a:cs typeface="Calibri"/>
                <a:sym typeface="Calibri"/>
              </a:rPr>
              <a:t>p</a:t>
            </a:r>
            <a:r>
              <a:rPr lang="it-IT" sz="4000" b="1" i="0" u="none" strike="noStrike" cap="none" dirty="0" err="1">
                <a:solidFill>
                  <a:schemeClr val="accent2">
                    <a:lumMod val="75000"/>
                  </a:schemeClr>
                </a:solidFill>
                <a:latin typeface="Calibri"/>
                <a:ea typeface="Calibri"/>
                <a:cs typeface="Calibri"/>
                <a:sym typeface="Calibri"/>
              </a:rPr>
              <a:t>ossibilities</a:t>
            </a:r>
            <a:endParaRPr lang="it-IT" sz="4000" b="1" i="0" u="none" strike="noStrike" cap="none" dirty="0">
              <a:solidFill>
                <a:schemeClr val="accent2">
                  <a:lumMod val="75000"/>
                </a:schemeClr>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4000"/>
              <a:buFont typeface="Arial"/>
              <a:buNone/>
            </a:pPr>
            <a:r>
              <a:rPr lang="it-IT" sz="2000" b="1" dirty="0">
                <a:solidFill>
                  <a:schemeClr val="accent2">
                    <a:lumMod val="75000"/>
                  </a:schemeClr>
                </a:solidFill>
                <a:latin typeface="Calibri"/>
                <a:ea typeface="Calibri"/>
                <a:cs typeface="Calibri"/>
                <a:sym typeface="Calibri"/>
              </a:rPr>
              <a:t>Not </a:t>
            </a:r>
            <a:r>
              <a:rPr lang="it-IT" sz="2000" b="1" i="1" dirty="0" err="1">
                <a:solidFill>
                  <a:schemeClr val="accent2">
                    <a:lumMod val="75000"/>
                  </a:schemeClr>
                </a:solidFill>
                <a:latin typeface="Calibri"/>
                <a:ea typeface="Calibri"/>
                <a:cs typeface="Calibri"/>
                <a:sym typeface="Calibri"/>
              </a:rPr>
              <a:t>solutions</a:t>
            </a:r>
            <a:r>
              <a:rPr lang="it-IT" sz="2000" b="1" dirty="0">
                <a:solidFill>
                  <a:schemeClr val="accent2">
                    <a:lumMod val="75000"/>
                  </a:schemeClr>
                </a:solidFill>
                <a:latin typeface="Calibri"/>
                <a:ea typeface="Calibri"/>
                <a:cs typeface="Calibri"/>
                <a:sym typeface="Calibri"/>
              </a:rPr>
              <a:t> </a:t>
            </a:r>
            <a:r>
              <a:rPr lang="it-IT" sz="2000" b="1" dirty="0" err="1">
                <a:solidFill>
                  <a:schemeClr val="accent2">
                    <a:lumMod val="75000"/>
                  </a:schemeClr>
                </a:solidFill>
                <a:latin typeface="Calibri"/>
                <a:ea typeface="Calibri"/>
                <a:cs typeface="Calibri"/>
                <a:sym typeface="Calibri"/>
              </a:rPr>
              <a:t>but</a:t>
            </a:r>
            <a:r>
              <a:rPr lang="it-IT" sz="2000" b="1" dirty="0">
                <a:solidFill>
                  <a:schemeClr val="accent2">
                    <a:lumMod val="75000"/>
                  </a:schemeClr>
                </a:solidFill>
                <a:latin typeface="Calibri"/>
                <a:ea typeface="Calibri"/>
                <a:cs typeface="Calibri"/>
                <a:sym typeface="Calibri"/>
              </a:rPr>
              <a:t> </a:t>
            </a:r>
            <a:r>
              <a:rPr lang="it-IT" sz="2000" b="1" i="1" dirty="0" err="1">
                <a:solidFill>
                  <a:schemeClr val="accent2">
                    <a:lumMod val="75000"/>
                  </a:schemeClr>
                </a:solidFill>
                <a:latin typeface="Calibri"/>
                <a:ea typeface="Calibri"/>
                <a:cs typeface="Calibri"/>
                <a:sym typeface="Calibri"/>
              </a:rPr>
              <a:t>directions</a:t>
            </a:r>
            <a:endParaRPr lang="it-IT" sz="2000" b="0" i="1" u="none" strike="noStrike" cap="none" dirty="0">
              <a:solidFill>
                <a:schemeClr val="accent2">
                  <a:lumMod val="75000"/>
                </a:schemeClr>
              </a:solidFill>
              <a:latin typeface="Calibri"/>
              <a:ea typeface="Calibri"/>
              <a:cs typeface="Calibri"/>
              <a:sym typeface="Calibri"/>
            </a:endParaRPr>
          </a:p>
          <a:p>
            <a:pPr marL="342900" marR="0" lvl="0" indent="-342900" algn="l" rtl="0">
              <a:lnSpc>
                <a:spcPct val="115000"/>
              </a:lnSpc>
              <a:spcBef>
                <a:spcPts val="0"/>
              </a:spcBef>
              <a:spcAft>
                <a:spcPts val="0"/>
              </a:spcAft>
              <a:buClr>
                <a:srgbClr val="000000"/>
              </a:buClr>
              <a:buSzPts val="1800"/>
              <a:buFont typeface="Arial" panose="020B0604020202020204" pitchFamily="34" charset="0"/>
              <a:buChar char="•"/>
            </a:pPr>
            <a:r>
              <a:rPr lang="it-IT" sz="1800" dirty="0" err="1">
                <a:solidFill>
                  <a:schemeClr val="dk2"/>
                </a:solidFill>
                <a:latin typeface="Calibri"/>
                <a:ea typeface="Calibri"/>
                <a:cs typeface="Calibri"/>
                <a:sym typeface="Calibri"/>
              </a:rPr>
              <a:t>Extending</a:t>
            </a:r>
            <a:r>
              <a:rPr lang="it-IT" sz="1800" dirty="0">
                <a:solidFill>
                  <a:schemeClr val="dk2"/>
                </a:solidFill>
                <a:latin typeface="Calibri"/>
                <a:ea typeface="Calibri"/>
                <a:cs typeface="Calibri"/>
                <a:sym typeface="Calibri"/>
              </a:rPr>
              <a:t> the </a:t>
            </a:r>
            <a:r>
              <a:rPr lang="it-IT" sz="1800" dirty="0" err="1">
                <a:solidFill>
                  <a:schemeClr val="dk2"/>
                </a:solidFill>
                <a:latin typeface="Calibri"/>
                <a:ea typeface="Calibri"/>
                <a:cs typeface="Calibri"/>
                <a:sym typeface="Calibri"/>
              </a:rPr>
              <a:t>boundaries</a:t>
            </a:r>
            <a:r>
              <a:rPr lang="it-IT" sz="1800" dirty="0">
                <a:solidFill>
                  <a:schemeClr val="dk2"/>
                </a:solidFill>
                <a:latin typeface="Calibri"/>
                <a:ea typeface="Calibri"/>
                <a:cs typeface="Calibri"/>
                <a:sym typeface="Calibri"/>
              </a:rPr>
              <a:t> of the </a:t>
            </a:r>
            <a:r>
              <a:rPr lang="it-IT" sz="1800" dirty="0" err="1">
                <a:solidFill>
                  <a:schemeClr val="dk2"/>
                </a:solidFill>
                <a:latin typeface="Calibri"/>
                <a:ea typeface="Calibri"/>
                <a:cs typeface="Calibri"/>
                <a:sym typeface="Calibri"/>
              </a:rPr>
              <a:t>debate</a:t>
            </a:r>
            <a:r>
              <a:rPr lang="it-IT" sz="1800" dirty="0">
                <a:solidFill>
                  <a:schemeClr val="dk2"/>
                </a:solidFill>
                <a:latin typeface="Calibri"/>
                <a:ea typeface="Calibri"/>
                <a:cs typeface="Calibri"/>
                <a:sym typeface="Calibri"/>
              </a:rPr>
              <a:t> </a:t>
            </a:r>
            <a:r>
              <a:rPr lang="it-IT" sz="1800" dirty="0" err="1">
                <a:solidFill>
                  <a:schemeClr val="dk2"/>
                </a:solidFill>
                <a:latin typeface="Calibri"/>
                <a:ea typeface="Calibri"/>
                <a:cs typeface="Calibri"/>
                <a:sym typeface="Calibri"/>
              </a:rPr>
              <a:t>including</a:t>
            </a:r>
            <a:r>
              <a:rPr lang="it-IT" sz="1800" dirty="0">
                <a:solidFill>
                  <a:schemeClr val="dk2"/>
                </a:solidFill>
                <a:latin typeface="Calibri"/>
                <a:ea typeface="Calibri"/>
                <a:cs typeface="Calibri"/>
                <a:sym typeface="Calibri"/>
              </a:rPr>
              <a:t> </a:t>
            </a:r>
            <a:r>
              <a:rPr lang="it-IT" sz="1800" dirty="0" err="1">
                <a:solidFill>
                  <a:schemeClr val="dk2"/>
                </a:solidFill>
                <a:latin typeface="Calibri"/>
                <a:ea typeface="Calibri"/>
                <a:cs typeface="Calibri"/>
                <a:sym typeface="Calibri"/>
              </a:rPr>
              <a:t>practical</a:t>
            </a:r>
            <a:r>
              <a:rPr lang="it-IT" sz="1800" dirty="0">
                <a:solidFill>
                  <a:schemeClr val="dk2"/>
                </a:solidFill>
                <a:latin typeface="Calibri"/>
                <a:ea typeface="Calibri"/>
                <a:cs typeface="Calibri"/>
                <a:sym typeface="Calibri"/>
              </a:rPr>
              <a:t> / </a:t>
            </a:r>
            <a:r>
              <a:rPr lang="it-IT" sz="1800" dirty="0" err="1">
                <a:solidFill>
                  <a:schemeClr val="dk2"/>
                </a:solidFill>
                <a:latin typeface="Calibri"/>
                <a:ea typeface="Calibri"/>
                <a:cs typeface="Calibri"/>
                <a:sym typeface="Calibri"/>
              </a:rPr>
              <a:t>material</a:t>
            </a:r>
            <a:r>
              <a:rPr lang="it-IT" sz="1800" dirty="0">
                <a:solidFill>
                  <a:schemeClr val="dk2"/>
                </a:solidFill>
                <a:latin typeface="Calibri"/>
                <a:ea typeface="Calibri"/>
                <a:cs typeface="Calibri"/>
                <a:sym typeface="Calibri"/>
              </a:rPr>
              <a:t> / </a:t>
            </a:r>
            <a:r>
              <a:rPr lang="it-IT" sz="1800" dirty="0" err="1">
                <a:solidFill>
                  <a:schemeClr val="dk2"/>
                </a:solidFill>
                <a:latin typeface="Calibri"/>
                <a:ea typeface="Calibri"/>
                <a:cs typeface="Calibri"/>
                <a:sym typeface="Calibri"/>
              </a:rPr>
              <a:t>emotional</a:t>
            </a:r>
            <a:r>
              <a:rPr lang="it-IT" sz="1800" dirty="0">
                <a:solidFill>
                  <a:schemeClr val="dk2"/>
                </a:solidFill>
                <a:latin typeface="Calibri"/>
                <a:ea typeface="Calibri"/>
                <a:cs typeface="Calibri"/>
                <a:sym typeface="Calibri"/>
              </a:rPr>
              <a:t> </a:t>
            </a:r>
            <a:r>
              <a:rPr lang="it-IT" sz="1800" dirty="0" err="1">
                <a:solidFill>
                  <a:schemeClr val="dk2"/>
                </a:solidFill>
                <a:latin typeface="Calibri"/>
                <a:ea typeface="Calibri"/>
                <a:cs typeface="Calibri"/>
                <a:sym typeface="Calibri"/>
              </a:rPr>
              <a:t>dimensions</a:t>
            </a:r>
            <a:endParaRPr lang="it-IT" sz="1800" dirty="0">
              <a:solidFill>
                <a:schemeClr val="dk2"/>
              </a:solidFill>
              <a:latin typeface="Calibri"/>
              <a:ea typeface="Calibri"/>
              <a:cs typeface="Calibri"/>
              <a:sym typeface="Calibri"/>
            </a:endParaRPr>
          </a:p>
          <a:p>
            <a:pPr marL="342900" marR="0" lvl="0" indent="-342900" algn="l" rtl="0">
              <a:lnSpc>
                <a:spcPct val="115000"/>
              </a:lnSpc>
              <a:spcBef>
                <a:spcPts val="0"/>
              </a:spcBef>
              <a:spcAft>
                <a:spcPts val="0"/>
              </a:spcAft>
              <a:buClr>
                <a:srgbClr val="000000"/>
              </a:buClr>
              <a:buSzPts val="1800"/>
              <a:buFont typeface="Arial" panose="020B0604020202020204" pitchFamily="34" charset="0"/>
              <a:buChar char="•"/>
            </a:pPr>
            <a:r>
              <a:rPr lang="it-IT" sz="1800" dirty="0" err="1">
                <a:solidFill>
                  <a:schemeClr val="dk2"/>
                </a:solidFill>
                <a:latin typeface="Calibri"/>
                <a:ea typeface="Calibri"/>
                <a:cs typeface="Calibri"/>
                <a:sym typeface="Calibri"/>
              </a:rPr>
              <a:t>Supporting</a:t>
            </a:r>
            <a:r>
              <a:rPr lang="it-IT" sz="1800" dirty="0">
                <a:solidFill>
                  <a:schemeClr val="dk2"/>
                </a:solidFill>
                <a:latin typeface="Calibri"/>
                <a:ea typeface="Calibri"/>
                <a:cs typeface="Calibri"/>
                <a:sym typeface="Calibri"/>
              </a:rPr>
              <a:t> </a:t>
            </a:r>
            <a:r>
              <a:rPr lang="it-IT" sz="1800" dirty="0" err="1">
                <a:solidFill>
                  <a:schemeClr val="dk2"/>
                </a:solidFill>
                <a:latin typeface="Calibri"/>
                <a:ea typeface="Calibri"/>
                <a:cs typeface="Calibri"/>
                <a:sym typeface="Calibri"/>
              </a:rPr>
              <a:t>shared</a:t>
            </a:r>
            <a:r>
              <a:rPr lang="it-IT" sz="1800" dirty="0">
                <a:solidFill>
                  <a:schemeClr val="dk2"/>
                </a:solidFill>
                <a:latin typeface="Calibri"/>
                <a:ea typeface="Calibri"/>
                <a:cs typeface="Calibri"/>
                <a:sym typeface="Calibri"/>
              </a:rPr>
              <a:t> </a:t>
            </a:r>
            <a:r>
              <a:rPr lang="it-IT" sz="1800" dirty="0" err="1">
                <a:solidFill>
                  <a:schemeClr val="dk2"/>
                </a:solidFill>
                <a:latin typeface="Calibri"/>
                <a:ea typeface="Calibri"/>
                <a:cs typeface="Calibri"/>
                <a:sym typeface="Calibri"/>
              </a:rPr>
              <a:t>imaginative</a:t>
            </a:r>
            <a:r>
              <a:rPr lang="it-IT" sz="1800" dirty="0">
                <a:solidFill>
                  <a:schemeClr val="dk2"/>
                </a:solidFill>
                <a:latin typeface="Calibri"/>
                <a:ea typeface="Calibri"/>
                <a:cs typeface="Calibri"/>
                <a:sym typeface="Calibri"/>
              </a:rPr>
              <a:t> </a:t>
            </a:r>
            <a:r>
              <a:rPr lang="it-IT" sz="1800" dirty="0" err="1">
                <a:solidFill>
                  <a:schemeClr val="dk2"/>
                </a:solidFill>
                <a:latin typeface="Calibri"/>
                <a:ea typeface="Calibri"/>
                <a:cs typeface="Calibri"/>
                <a:sym typeface="Calibri"/>
              </a:rPr>
              <a:t>efforts</a:t>
            </a:r>
            <a:endParaRPr lang="it-IT" sz="1800" dirty="0">
              <a:solidFill>
                <a:schemeClr val="dk2"/>
              </a:solidFill>
              <a:latin typeface="Calibri"/>
              <a:ea typeface="Calibri"/>
              <a:cs typeface="Calibri"/>
              <a:sym typeface="Calibri"/>
            </a:endParaRPr>
          </a:p>
          <a:p>
            <a:pPr marL="342900" marR="0" lvl="0" indent="-342900" algn="l" rtl="0">
              <a:lnSpc>
                <a:spcPct val="115000"/>
              </a:lnSpc>
              <a:spcBef>
                <a:spcPts val="0"/>
              </a:spcBef>
              <a:spcAft>
                <a:spcPts val="0"/>
              </a:spcAft>
              <a:buClr>
                <a:srgbClr val="000000"/>
              </a:buClr>
              <a:buSzPts val="1800"/>
              <a:buFont typeface="Arial" panose="020B0604020202020204" pitchFamily="34" charset="0"/>
              <a:buChar char="•"/>
            </a:pPr>
            <a:r>
              <a:rPr lang="it-IT" sz="1800" dirty="0">
                <a:solidFill>
                  <a:schemeClr val="dk2"/>
                </a:solidFill>
                <a:latin typeface="Calibri"/>
                <a:ea typeface="Calibri"/>
                <a:cs typeface="Calibri"/>
                <a:sym typeface="Calibri"/>
              </a:rPr>
              <a:t>Opening small </a:t>
            </a:r>
            <a:r>
              <a:rPr lang="it-IT" sz="1800" dirty="0" err="1">
                <a:solidFill>
                  <a:schemeClr val="dk2"/>
                </a:solidFill>
                <a:latin typeface="Calibri"/>
                <a:ea typeface="Calibri"/>
                <a:cs typeface="Calibri"/>
                <a:sym typeface="Calibri"/>
              </a:rPr>
              <a:t>spaces</a:t>
            </a:r>
            <a:r>
              <a:rPr lang="it-IT" sz="1800" dirty="0">
                <a:solidFill>
                  <a:schemeClr val="dk2"/>
                </a:solidFill>
                <a:latin typeface="Calibri"/>
                <a:ea typeface="Calibri"/>
                <a:cs typeface="Calibri"/>
                <a:sym typeface="Calibri"/>
              </a:rPr>
              <a:t> for </a:t>
            </a:r>
            <a:r>
              <a:rPr lang="it-IT" sz="1800" dirty="0" err="1">
                <a:solidFill>
                  <a:schemeClr val="dk2"/>
                </a:solidFill>
                <a:latin typeface="Calibri"/>
                <a:ea typeface="Calibri"/>
                <a:cs typeface="Calibri"/>
                <a:sym typeface="Calibri"/>
              </a:rPr>
              <a:t>dialogue</a:t>
            </a:r>
            <a:r>
              <a:rPr lang="it-IT" sz="1800" dirty="0">
                <a:solidFill>
                  <a:schemeClr val="dk2"/>
                </a:solidFill>
                <a:latin typeface="Calibri"/>
                <a:ea typeface="Calibri"/>
                <a:cs typeface="Calibri"/>
                <a:sym typeface="Calibri"/>
              </a:rPr>
              <a:t> </a:t>
            </a:r>
            <a:r>
              <a:rPr lang="it-IT" sz="1800" dirty="0" err="1">
                <a:solidFill>
                  <a:schemeClr val="dk2"/>
                </a:solidFill>
                <a:latin typeface="Calibri"/>
                <a:ea typeface="Calibri"/>
                <a:cs typeface="Calibri"/>
                <a:sym typeface="Calibri"/>
              </a:rPr>
              <a:t>among</a:t>
            </a:r>
            <a:r>
              <a:rPr lang="it-IT" sz="1800" dirty="0">
                <a:solidFill>
                  <a:schemeClr val="dk2"/>
                </a:solidFill>
                <a:latin typeface="Calibri"/>
                <a:ea typeface="Calibri"/>
                <a:cs typeface="Calibri"/>
                <a:sym typeface="Calibri"/>
              </a:rPr>
              <a:t> the </a:t>
            </a:r>
            <a:r>
              <a:rPr lang="it-IT" sz="1800" dirty="0" err="1">
                <a:solidFill>
                  <a:schemeClr val="dk2"/>
                </a:solidFill>
                <a:latin typeface="Calibri"/>
                <a:ea typeface="Calibri"/>
                <a:cs typeface="Calibri"/>
                <a:sym typeface="Calibri"/>
              </a:rPr>
              <a:t>actors</a:t>
            </a:r>
            <a:r>
              <a:rPr lang="it-IT" sz="1800" dirty="0">
                <a:solidFill>
                  <a:schemeClr val="dk2"/>
                </a:solidFill>
                <a:latin typeface="Calibri"/>
                <a:ea typeface="Calibri"/>
                <a:cs typeface="Calibri"/>
                <a:sym typeface="Calibri"/>
              </a:rPr>
              <a:t> </a:t>
            </a:r>
            <a:r>
              <a:rPr lang="it-IT" sz="1800" dirty="0" err="1">
                <a:solidFill>
                  <a:schemeClr val="dk2"/>
                </a:solidFill>
                <a:latin typeface="Calibri"/>
                <a:ea typeface="Calibri"/>
                <a:cs typeface="Calibri"/>
                <a:sym typeface="Calibri"/>
              </a:rPr>
              <a:t>involved</a:t>
            </a:r>
            <a:endParaRPr lang="it-IT" sz="1800" dirty="0">
              <a:solidFill>
                <a:schemeClr val="dk2"/>
              </a:solidFill>
              <a:latin typeface="Calibri"/>
              <a:ea typeface="Calibri"/>
              <a:cs typeface="Calibri"/>
              <a:sym typeface="Calibri"/>
            </a:endParaRPr>
          </a:p>
          <a:p>
            <a:pPr marL="342900" marR="0" lvl="0" indent="-342900" algn="l" rtl="0">
              <a:lnSpc>
                <a:spcPct val="115000"/>
              </a:lnSpc>
              <a:spcBef>
                <a:spcPts val="0"/>
              </a:spcBef>
              <a:spcAft>
                <a:spcPts val="0"/>
              </a:spcAft>
              <a:buClr>
                <a:srgbClr val="000000"/>
              </a:buClr>
              <a:buSzPts val="1800"/>
              <a:buFont typeface="Arial" panose="020B0604020202020204" pitchFamily="34" charset="0"/>
              <a:buChar char="•"/>
            </a:pPr>
            <a:r>
              <a:rPr lang="it-IT" sz="1800" dirty="0" err="1">
                <a:solidFill>
                  <a:schemeClr val="dk2"/>
                </a:solidFill>
                <a:latin typeface="Calibri"/>
                <a:ea typeface="Calibri"/>
                <a:cs typeface="Calibri"/>
                <a:sym typeface="Calibri"/>
              </a:rPr>
              <a:t>Bridging</a:t>
            </a:r>
            <a:r>
              <a:rPr lang="it-IT" sz="1800" dirty="0">
                <a:solidFill>
                  <a:schemeClr val="dk2"/>
                </a:solidFill>
                <a:latin typeface="Calibri"/>
                <a:ea typeface="Calibri"/>
                <a:cs typeface="Calibri"/>
                <a:sym typeface="Calibri"/>
              </a:rPr>
              <a:t> </a:t>
            </a:r>
            <a:r>
              <a:rPr lang="it-IT" sz="1800" i="1" dirty="0" err="1">
                <a:solidFill>
                  <a:schemeClr val="dk2"/>
                </a:solidFill>
                <a:latin typeface="Calibri"/>
                <a:ea typeface="Calibri"/>
                <a:cs typeface="Calibri"/>
                <a:sym typeface="Calibri"/>
              </a:rPr>
              <a:t>problem-based</a:t>
            </a:r>
            <a:r>
              <a:rPr lang="it-IT" sz="1800" i="1" dirty="0">
                <a:solidFill>
                  <a:schemeClr val="dk2"/>
                </a:solidFill>
                <a:latin typeface="Calibri"/>
                <a:ea typeface="Calibri"/>
                <a:cs typeface="Calibri"/>
                <a:sym typeface="Calibri"/>
              </a:rPr>
              <a:t> </a:t>
            </a:r>
            <a:r>
              <a:rPr lang="it-IT" sz="1800" dirty="0">
                <a:solidFill>
                  <a:schemeClr val="dk2"/>
                </a:solidFill>
                <a:latin typeface="Calibri"/>
                <a:ea typeface="Calibri"/>
                <a:cs typeface="Calibri"/>
                <a:sym typeface="Calibri"/>
              </a:rPr>
              <a:t>and </a:t>
            </a:r>
            <a:r>
              <a:rPr lang="it-IT" sz="1800" i="1" dirty="0" err="1">
                <a:solidFill>
                  <a:schemeClr val="dk2"/>
                </a:solidFill>
                <a:latin typeface="Calibri"/>
                <a:ea typeface="Calibri"/>
                <a:cs typeface="Calibri"/>
                <a:sym typeface="Calibri"/>
              </a:rPr>
              <a:t>innovation</a:t>
            </a:r>
            <a:r>
              <a:rPr lang="it-IT" sz="1800" i="1" dirty="0">
                <a:solidFill>
                  <a:schemeClr val="dk2"/>
                </a:solidFill>
                <a:latin typeface="Calibri"/>
                <a:ea typeface="Calibri"/>
                <a:cs typeface="Calibri"/>
                <a:sym typeface="Calibri"/>
              </a:rPr>
              <a:t> governance</a:t>
            </a:r>
            <a:r>
              <a:rPr lang="it-IT" sz="2000" i="1" dirty="0">
                <a:solidFill>
                  <a:schemeClr val="dk2"/>
                </a:solidFill>
                <a:latin typeface="Calibri"/>
                <a:ea typeface="Calibri"/>
                <a:cs typeface="Calibri"/>
                <a:sym typeface="Calibri"/>
              </a:rPr>
              <a:t> </a:t>
            </a:r>
            <a:r>
              <a:rPr lang="it-IT" sz="1600" dirty="0">
                <a:solidFill>
                  <a:schemeClr val="dk2"/>
                </a:solidFill>
                <a:latin typeface="Calibri"/>
                <a:ea typeface="Calibri"/>
                <a:cs typeface="Calibri"/>
                <a:sym typeface="Calibri"/>
              </a:rPr>
              <a:t>(</a:t>
            </a:r>
            <a:r>
              <a:rPr lang="it-IT" sz="1600" dirty="0" err="1">
                <a:solidFill>
                  <a:schemeClr val="dk2"/>
                </a:solidFill>
                <a:latin typeface="Calibri"/>
                <a:ea typeface="Calibri"/>
                <a:cs typeface="Calibri"/>
                <a:sym typeface="Calibri"/>
              </a:rPr>
              <a:t>Jenssen</a:t>
            </a:r>
            <a:r>
              <a:rPr lang="it-IT" sz="1600" dirty="0">
                <a:solidFill>
                  <a:schemeClr val="dk2"/>
                </a:solidFill>
                <a:latin typeface="Calibri"/>
                <a:ea typeface="Calibri"/>
                <a:cs typeface="Calibri"/>
                <a:sym typeface="Calibri"/>
              </a:rPr>
              <a:t> et al. 2021, </a:t>
            </a:r>
            <a:r>
              <a:rPr lang="it-IT" sz="1600" dirty="0" err="1">
                <a:solidFill>
                  <a:schemeClr val="dk2"/>
                </a:solidFill>
                <a:latin typeface="Calibri"/>
                <a:ea typeface="Calibri"/>
                <a:cs typeface="Calibri"/>
                <a:sym typeface="Calibri"/>
              </a:rPr>
              <a:t>Mazuccato</a:t>
            </a:r>
            <a:r>
              <a:rPr lang="it-IT" sz="1600" dirty="0">
                <a:solidFill>
                  <a:schemeClr val="dk2"/>
                </a:solidFill>
                <a:latin typeface="Calibri"/>
                <a:ea typeface="Calibri"/>
                <a:cs typeface="Calibri"/>
                <a:sym typeface="Calibri"/>
              </a:rPr>
              <a:t>, 2018)</a:t>
            </a:r>
          </a:p>
          <a:p>
            <a:pPr marL="0" marR="0" lvl="0" indent="0" algn="l" rtl="0">
              <a:lnSpc>
                <a:spcPct val="115000"/>
              </a:lnSpc>
              <a:spcBef>
                <a:spcPts val="0"/>
              </a:spcBef>
              <a:spcAft>
                <a:spcPts val="0"/>
              </a:spcAft>
              <a:buClr>
                <a:srgbClr val="000000"/>
              </a:buClr>
              <a:buSzPts val="1800"/>
              <a:buFont typeface="Arial"/>
              <a:buNone/>
            </a:pPr>
            <a:r>
              <a:rPr lang="it-IT" sz="1800" dirty="0">
                <a:solidFill>
                  <a:schemeClr val="dk2"/>
                </a:solidFill>
                <a:latin typeface="Calibri"/>
                <a:ea typeface="Calibri"/>
                <a:cs typeface="Calibri"/>
                <a:sym typeface="Calibri"/>
              </a:rPr>
              <a:t> </a:t>
            </a:r>
          </a:p>
          <a:p>
            <a:pPr marL="0" marR="0" lvl="0" indent="0" algn="l" rtl="0">
              <a:lnSpc>
                <a:spcPct val="115000"/>
              </a:lnSpc>
              <a:spcBef>
                <a:spcPts val="0"/>
              </a:spcBef>
              <a:spcAft>
                <a:spcPts val="0"/>
              </a:spcAft>
              <a:buClr>
                <a:srgbClr val="000000"/>
              </a:buClr>
              <a:buSzPts val="1800"/>
              <a:buFont typeface="Arial"/>
              <a:buNone/>
            </a:pPr>
            <a:r>
              <a:rPr lang="it-IT" sz="4000" b="1" dirty="0" err="1">
                <a:solidFill>
                  <a:schemeClr val="accent2">
                    <a:lumMod val="75000"/>
                  </a:schemeClr>
                </a:solidFill>
                <a:latin typeface="Calibri"/>
                <a:cs typeface="Calibri"/>
                <a:sym typeface="Calibri"/>
              </a:rPr>
              <a:t>Difficulties</a:t>
            </a:r>
            <a:endParaRPr lang="it-IT" sz="4000" b="1" dirty="0">
              <a:solidFill>
                <a:schemeClr val="accent2">
                  <a:lumMod val="75000"/>
                </a:schemeClr>
              </a:solidFill>
              <a:latin typeface="Calibri"/>
              <a:cs typeface="Calibri"/>
              <a:sym typeface="Calibri"/>
            </a:endParaRPr>
          </a:p>
          <a:p>
            <a:pPr marL="342900" indent="-342900">
              <a:lnSpc>
                <a:spcPct val="115000"/>
              </a:lnSpc>
              <a:buSzPts val="1800"/>
              <a:buFont typeface="Arial" panose="020B0604020202020204" pitchFamily="34" charset="0"/>
              <a:buChar char="•"/>
            </a:pPr>
            <a:r>
              <a:rPr lang="it-IT" sz="1800" dirty="0" err="1">
                <a:solidFill>
                  <a:schemeClr val="dk2"/>
                </a:solidFill>
                <a:latin typeface="Calibri"/>
                <a:ea typeface="Calibri"/>
                <a:cs typeface="Calibri"/>
                <a:sym typeface="Calibri"/>
              </a:rPr>
              <a:t>Finding</a:t>
            </a:r>
            <a:r>
              <a:rPr lang="it-IT" sz="1800" dirty="0">
                <a:solidFill>
                  <a:schemeClr val="dk2"/>
                </a:solidFill>
                <a:latin typeface="Calibri"/>
                <a:ea typeface="Calibri"/>
                <a:cs typeface="Calibri"/>
                <a:sym typeface="Calibri"/>
              </a:rPr>
              <a:t> a </a:t>
            </a:r>
            <a:r>
              <a:rPr lang="it-IT" sz="1800" dirty="0" err="1">
                <a:solidFill>
                  <a:schemeClr val="dk2"/>
                </a:solidFill>
                <a:latin typeface="Calibri"/>
                <a:ea typeface="Calibri"/>
                <a:cs typeface="Calibri"/>
                <a:sym typeface="Calibri"/>
              </a:rPr>
              <a:t>shared</a:t>
            </a:r>
            <a:r>
              <a:rPr lang="it-IT" sz="1800" dirty="0">
                <a:solidFill>
                  <a:schemeClr val="dk2"/>
                </a:solidFill>
                <a:latin typeface="Calibri"/>
                <a:ea typeface="Calibri"/>
                <a:cs typeface="Calibri"/>
                <a:sym typeface="Calibri"/>
              </a:rPr>
              <a:t> </a:t>
            </a:r>
            <a:r>
              <a:rPr lang="it-IT" sz="1800" dirty="0" err="1">
                <a:solidFill>
                  <a:schemeClr val="dk2"/>
                </a:solidFill>
                <a:latin typeface="Calibri"/>
                <a:ea typeface="Calibri"/>
                <a:cs typeface="Calibri"/>
                <a:sym typeface="Calibri"/>
              </a:rPr>
              <a:t>language</a:t>
            </a:r>
            <a:endParaRPr lang="it-IT" sz="1800" dirty="0">
              <a:solidFill>
                <a:schemeClr val="dk2"/>
              </a:solidFill>
              <a:latin typeface="Calibri"/>
              <a:ea typeface="Calibri"/>
              <a:cs typeface="Calibri"/>
              <a:sym typeface="Calibri"/>
            </a:endParaRPr>
          </a:p>
          <a:p>
            <a:pPr marL="342900" indent="-342900">
              <a:lnSpc>
                <a:spcPct val="115000"/>
              </a:lnSpc>
              <a:buSzPts val="1800"/>
              <a:buFont typeface="Arial" panose="020B0604020202020204" pitchFamily="34" charset="0"/>
              <a:buChar char="•"/>
            </a:pPr>
            <a:r>
              <a:rPr lang="it-IT" sz="1800" dirty="0">
                <a:solidFill>
                  <a:schemeClr val="dk2"/>
                </a:solidFill>
                <a:latin typeface="Calibri"/>
                <a:ea typeface="Calibri"/>
                <a:cs typeface="Calibri"/>
                <a:sym typeface="Calibri"/>
              </a:rPr>
              <a:t>Issues of </a:t>
            </a:r>
            <a:r>
              <a:rPr lang="it-IT" sz="1800" dirty="0" err="1">
                <a:solidFill>
                  <a:schemeClr val="dk2"/>
                </a:solidFill>
                <a:latin typeface="Calibri"/>
                <a:ea typeface="Calibri"/>
                <a:cs typeface="Calibri"/>
                <a:sym typeface="Calibri"/>
              </a:rPr>
              <a:t>entitlement</a:t>
            </a:r>
            <a:endParaRPr lang="it-IT" sz="1800" b="1" dirty="0">
              <a:solidFill>
                <a:schemeClr val="accent3"/>
              </a:solidFill>
              <a:latin typeface="Calibri"/>
              <a:cs typeface="Calibri"/>
              <a:sym typeface="Calibri"/>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465370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6"/>
          <p:cNvSpPr txBox="1">
            <a:spLocks noGrp="1"/>
          </p:cNvSpPr>
          <p:nvPr>
            <p:ph type="subTitle" idx="1"/>
          </p:nvPr>
        </p:nvSpPr>
        <p:spPr>
          <a:xfrm>
            <a:off x="5923644" y="4129214"/>
            <a:ext cx="5798707" cy="449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r>
              <a:rPr lang="en-US" dirty="0"/>
              <a:t>Irene Bianchi </a:t>
            </a:r>
            <a:r>
              <a:rPr lang="en-US" dirty="0">
                <a:hlinkClick r:id="rId3"/>
              </a:rPr>
              <a:t>irene.bianchi@polimi.it</a:t>
            </a:r>
            <a:r>
              <a:rPr lang="en-US" dirty="0"/>
              <a:t> </a:t>
            </a:r>
            <a:endParaRPr dirty="0"/>
          </a:p>
        </p:txBody>
      </p:sp>
      <p:sp>
        <p:nvSpPr>
          <p:cNvPr id="209" name="Google Shape;209;p16"/>
          <p:cNvSpPr txBox="1">
            <a:spLocks noGrp="1"/>
          </p:cNvSpPr>
          <p:nvPr>
            <p:ph type="ctrTitle"/>
          </p:nvPr>
        </p:nvSpPr>
        <p:spPr>
          <a:xfrm>
            <a:off x="5923644" y="2998603"/>
            <a:ext cx="5798707" cy="700953"/>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600"/>
              <a:buFont typeface="Calibri"/>
              <a:buNone/>
            </a:pPr>
            <a:r>
              <a:rPr lang="en-US"/>
              <a:t>Thank you for your attention!</a:t>
            </a:r>
            <a:endParaRPr/>
          </a:p>
        </p:txBody>
      </p:sp>
    </p:spTree>
    <p:extLst>
      <p:ext uri="{BB962C8B-B14F-4D97-AF65-F5344CB8AC3E}">
        <p14:creationId xmlns:p14="http://schemas.microsoft.com/office/powerpoint/2010/main" val="1311872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2ca70476890_0_139"/>
          <p:cNvSpPr txBox="1"/>
          <p:nvPr/>
        </p:nvSpPr>
        <p:spPr>
          <a:xfrm>
            <a:off x="8543650" y="1837975"/>
            <a:ext cx="51333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800"/>
              <a:buFont typeface="Arial"/>
              <a:buNone/>
            </a:pPr>
            <a:endParaRPr sz="1800" b="0" i="0" u="none" strike="noStrike" cap="none">
              <a:solidFill>
                <a:srgbClr val="434343"/>
              </a:solidFill>
              <a:latin typeface="Calibri"/>
              <a:ea typeface="Calibri"/>
              <a:cs typeface="Calibri"/>
              <a:sym typeface="Calibri"/>
            </a:endParaRPr>
          </a:p>
        </p:txBody>
      </p:sp>
      <p:sp>
        <p:nvSpPr>
          <p:cNvPr id="223" name="Google Shape;223;g2ca70476890_0_139"/>
          <p:cNvSpPr txBox="1"/>
          <p:nvPr/>
        </p:nvSpPr>
        <p:spPr>
          <a:xfrm>
            <a:off x="491325" y="1579750"/>
            <a:ext cx="7083900" cy="390360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4500"/>
              <a:buFont typeface="Arial"/>
              <a:buNone/>
            </a:pPr>
            <a:r>
              <a:rPr lang="en-US" sz="4500" b="1" i="0" u="none" strike="noStrike" cap="none" dirty="0">
                <a:solidFill>
                  <a:srgbClr val="434343"/>
                </a:solidFill>
                <a:latin typeface="Calibri"/>
                <a:ea typeface="Calibri"/>
                <a:cs typeface="Calibri"/>
                <a:sym typeface="Calibri"/>
              </a:rPr>
              <a:t>PALIMPSEST explores</a:t>
            </a:r>
            <a:r>
              <a:rPr lang="en-US" sz="4500" b="1" i="0" u="none" strike="noStrike" cap="none" dirty="0">
                <a:solidFill>
                  <a:schemeClr val="lt2"/>
                </a:solidFill>
                <a:latin typeface="Calibri"/>
                <a:ea typeface="Calibri"/>
                <a:cs typeface="Calibri"/>
                <a:sym typeface="Calibri"/>
              </a:rPr>
              <a:t> </a:t>
            </a:r>
            <a:r>
              <a:rPr lang="en-US" sz="4500" b="1" i="0" u="none" strike="noStrike" cap="none" dirty="0">
                <a:solidFill>
                  <a:schemeClr val="lt2"/>
                </a:solidFill>
                <a:highlight>
                  <a:schemeClr val="accent3"/>
                </a:highlight>
                <a:latin typeface="Calibri"/>
                <a:ea typeface="Calibri"/>
                <a:cs typeface="Calibri"/>
                <a:sym typeface="Calibri"/>
              </a:rPr>
              <a:t>creative action</a:t>
            </a:r>
            <a:r>
              <a:rPr lang="en-US" sz="4500" b="1" i="0" u="none" strike="noStrike" cap="none" dirty="0">
                <a:solidFill>
                  <a:schemeClr val="dk1"/>
                </a:solidFill>
                <a:latin typeface="Calibri"/>
                <a:ea typeface="Calibri"/>
                <a:cs typeface="Calibri"/>
                <a:sym typeface="Calibri"/>
              </a:rPr>
              <a:t> </a:t>
            </a:r>
            <a:r>
              <a:rPr lang="en-US" sz="4500" b="1" i="0" u="none" strike="noStrike" cap="none" dirty="0">
                <a:solidFill>
                  <a:srgbClr val="434343"/>
                </a:solidFill>
                <a:latin typeface="Calibri"/>
                <a:ea typeface="Calibri"/>
                <a:cs typeface="Calibri"/>
                <a:sym typeface="Calibri"/>
              </a:rPr>
              <a:t>for </a:t>
            </a:r>
            <a:r>
              <a:rPr lang="en-US" sz="4500" b="1" i="0" u="none" strike="noStrike" cap="none" dirty="0">
                <a:solidFill>
                  <a:srgbClr val="434343"/>
                </a:solidFill>
                <a:highlight>
                  <a:schemeClr val="accent2"/>
                </a:highlight>
                <a:latin typeface="Calibri"/>
                <a:ea typeface="Calibri"/>
                <a:cs typeface="Calibri"/>
                <a:sym typeface="Calibri"/>
              </a:rPr>
              <a:t>landscape </a:t>
            </a:r>
            <a:r>
              <a:rPr lang="en-US" sz="4500" b="1" i="0" u="none" strike="noStrike" cap="none" dirty="0">
                <a:solidFill>
                  <a:schemeClr val="lt2"/>
                </a:solidFill>
                <a:highlight>
                  <a:schemeClr val="accent6"/>
                </a:highlight>
                <a:latin typeface="Calibri"/>
                <a:ea typeface="Calibri"/>
                <a:cs typeface="Calibri"/>
                <a:sym typeface="Calibri"/>
              </a:rPr>
              <a:t>sustainability transition</a:t>
            </a:r>
            <a:endParaRPr sz="4500" b="1" i="0" u="none" strike="noStrike" cap="none" dirty="0">
              <a:solidFill>
                <a:schemeClr val="lt2"/>
              </a:solidFill>
              <a:highlight>
                <a:schemeClr val="accent6"/>
              </a:highlight>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4500"/>
              <a:buFont typeface="Arial"/>
              <a:buNone/>
            </a:pPr>
            <a:r>
              <a:rPr lang="en-US" sz="4500" b="1" i="0" u="none" strike="noStrike" cap="none" dirty="0">
                <a:solidFill>
                  <a:srgbClr val="434343"/>
                </a:solidFill>
                <a:latin typeface="Calibri"/>
                <a:ea typeface="Calibri"/>
                <a:cs typeface="Calibri"/>
                <a:sym typeface="Calibri"/>
              </a:rPr>
              <a:t>through</a:t>
            </a:r>
            <a:r>
              <a:rPr lang="en-US" sz="4500" b="1" i="0" u="none" strike="noStrike" cap="none" dirty="0">
                <a:solidFill>
                  <a:srgbClr val="434343"/>
                </a:solidFill>
                <a:highlight>
                  <a:srgbClr val="E3E001"/>
                </a:highlight>
                <a:latin typeface="Calibri"/>
                <a:ea typeface="Calibri"/>
                <a:cs typeface="Calibri"/>
                <a:sym typeface="Calibri"/>
              </a:rPr>
              <a:t> co-creation experiments</a:t>
            </a:r>
            <a:endParaRPr sz="4500" b="1" i="0" u="none" strike="noStrike" cap="none" dirty="0">
              <a:solidFill>
                <a:srgbClr val="434343"/>
              </a:solidFill>
              <a:highlight>
                <a:srgbClr val="E3E001"/>
              </a:highlight>
              <a:latin typeface="Calibri"/>
              <a:ea typeface="Calibri"/>
              <a:cs typeface="Calibri"/>
              <a:sym typeface="Calibri"/>
            </a:endParaRPr>
          </a:p>
        </p:txBody>
      </p:sp>
      <p:sp>
        <p:nvSpPr>
          <p:cNvPr id="3" name="Google Shape;275;g28cc2b8d120_0_386">
            <a:extLst>
              <a:ext uri="{FF2B5EF4-FFF2-40B4-BE49-F238E27FC236}">
                <a16:creationId xmlns:a16="http://schemas.microsoft.com/office/drawing/2014/main" id="{5E32B758-69C2-60D4-DD27-34EBEFAFB59A}"/>
              </a:ext>
            </a:extLst>
          </p:cNvPr>
          <p:cNvSpPr txBox="1">
            <a:spLocks/>
          </p:cNvSpPr>
          <p:nvPr/>
        </p:nvSpPr>
        <p:spPr>
          <a:xfrm>
            <a:off x="6445650" y="6218775"/>
            <a:ext cx="5666400" cy="555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0" algn="r">
              <a:lnSpc>
                <a:spcPct val="100000"/>
              </a:lnSpc>
              <a:spcBef>
                <a:spcPts val="0"/>
              </a:spcBef>
              <a:buFont typeface="Arial"/>
              <a:buNone/>
            </a:pPr>
            <a:r>
              <a:rPr lang="en-US" sz="1100" dirty="0">
                <a:solidFill>
                  <a:schemeClr val="tx1"/>
                </a:solidFill>
              </a:rPr>
              <a:t>I. Bianchi</a:t>
            </a:r>
          </a:p>
          <a:p>
            <a:pPr indent="0" algn="r">
              <a:lnSpc>
                <a:spcPct val="100000"/>
              </a:lnSpc>
              <a:spcBef>
                <a:spcPts val="0"/>
              </a:spcBef>
              <a:buFont typeface="Arial"/>
              <a:buNone/>
            </a:pPr>
            <a:r>
              <a:rPr lang="en-US" sz="1100" b="1" dirty="0">
                <a:solidFill>
                  <a:schemeClr val="tx1"/>
                </a:solidFill>
              </a:rPr>
              <a:t>NMP24</a:t>
            </a:r>
          </a:p>
          <a:p>
            <a:pPr indent="0" algn="r">
              <a:lnSpc>
                <a:spcPct val="100000"/>
              </a:lnSpc>
              <a:spcBef>
                <a:spcPts val="0"/>
              </a:spcBef>
              <a:buFont typeface="Arial"/>
              <a:buNone/>
            </a:pPr>
            <a:r>
              <a:rPr lang="en-US" sz="1100" dirty="0">
                <a:solidFill>
                  <a:schemeClr val="tx1"/>
                </a:solidFill>
              </a:rPr>
              <a:t>Reggio Calabria, 22/05/2024</a:t>
            </a:r>
          </a:p>
          <a:p>
            <a:pPr marL="0" indent="0" algn="ctr">
              <a:buSzPts val="2400"/>
              <a:buFont typeface="Arial"/>
              <a:buNone/>
            </a:pPr>
            <a:endParaRPr lang="en-US"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3" name="CasellaDiTesto 2">
            <a:extLst>
              <a:ext uri="{FF2B5EF4-FFF2-40B4-BE49-F238E27FC236}">
                <a16:creationId xmlns:a16="http://schemas.microsoft.com/office/drawing/2014/main" id="{808BC7DD-120A-E61D-1689-31E3E0C862C4}"/>
              </a:ext>
            </a:extLst>
          </p:cNvPr>
          <p:cNvSpPr txBox="1"/>
          <p:nvPr/>
        </p:nvSpPr>
        <p:spPr>
          <a:xfrm>
            <a:off x="132834" y="6119336"/>
            <a:ext cx="6098058" cy="738664"/>
          </a:xfrm>
          <a:prstGeom prst="rect">
            <a:avLst/>
          </a:prstGeom>
          <a:noFill/>
        </p:spPr>
        <p:txBody>
          <a:bodyPr wrap="square">
            <a:spAutoFit/>
          </a:bodyPr>
          <a:lstStyle/>
          <a:p>
            <a:pPr rtl="0">
              <a:spcBef>
                <a:spcPts val="0"/>
              </a:spcBef>
              <a:spcAft>
                <a:spcPts val="0"/>
              </a:spcAft>
            </a:pPr>
            <a:r>
              <a:rPr lang="it-IT" sz="1400" b="1" i="0" u="none" strike="noStrike" dirty="0">
                <a:solidFill>
                  <a:srgbClr val="FFFFFF"/>
                </a:solidFill>
                <a:effectLst/>
                <a:latin typeface="Lato" panose="020F0502020204030203" pitchFamily="34" charset="0"/>
              </a:rPr>
              <a:t>Photo: </a:t>
            </a:r>
            <a:r>
              <a:rPr lang="it-IT" b="1" dirty="0">
                <a:solidFill>
                  <a:srgbClr val="FFFFFF"/>
                </a:solidFill>
                <a:latin typeface="Lato" panose="020F0502020204030203" pitchFamily="34" charset="0"/>
              </a:rPr>
              <a:t>I. Bianchi</a:t>
            </a:r>
          </a:p>
          <a:p>
            <a:pPr rtl="0">
              <a:spcBef>
                <a:spcPts val="0"/>
              </a:spcBef>
              <a:spcAft>
                <a:spcPts val="0"/>
              </a:spcAft>
            </a:pPr>
            <a:r>
              <a:rPr lang="it-IT" b="1" dirty="0">
                <a:solidFill>
                  <a:srgbClr val="FFFFFF"/>
                </a:solidFill>
                <a:latin typeface="Lato" panose="020F0502020204030203" pitchFamily="34" charset="0"/>
              </a:rPr>
              <a:t>April 2024</a:t>
            </a:r>
            <a:br>
              <a:rPr lang="it-IT" dirty="0"/>
            </a:br>
            <a:endParaRPr lang="it-IT" dirty="0"/>
          </a:p>
        </p:txBody>
      </p:sp>
      <p:sp>
        <p:nvSpPr>
          <p:cNvPr id="5" name="CasellaDiTesto 4">
            <a:extLst>
              <a:ext uri="{FF2B5EF4-FFF2-40B4-BE49-F238E27FC236}">
                <a16:creationId xmlns:a16="http://schemas.microsoft.com/office/drawing/2014/main" id="{8CA96FFF-37F8-6F9A-DE11-5C8212561621}"/>
              </a:ext>
            </a:extLst>
          </p:cNvPr>
          <p:cNvSpPr txBox="1"/>
          <p:nvPr/>
        </p:nvSpPr>
        <p:spPr>
          <a:xfrm>
            <a:off x="3058297" y="3275112"/>
            <a:ext cx="6116594" cy="307777"/>
          </a:xfrm>
          <a:prstGeom prst="rect">
            <a:avLst/>
          </a:prstGeom>
          <a:noFill/>
        </p:spPr>
        <p:txBody>
          <a:bodyPr wrap="square">
            <a:spAutoFit/>
          </a:bodyPr>
          <a:lstStyle/>
          <a:p>
            <a:r>
              <a:rPr lang="it-IT" b="0" dirty="0">
                <a:effectLst/>
              </a:rPr>
              <a:t> </a:t>
            </a:r>
            <a:endParaRPr lang="it-IT" dirty="0"/>
          </a:p>
        </p:txBody>
      </p:sp>
      <p:sp>
        <p:nvSpPr>
          <p:cNvPr id="8" name="CasellaDiTesto 7">
            <a:extLst>
              <a:ext uri="{FF2B5EF4-FFF2-40B4-BE49-F238E27FC236}">
                <a16:creationId xmlns:a16="http://schemas.microsoft.com/office/drawing/2014/main" id="{2DF360F4-DEFF-0BA5-3005-04FCF7971E0C}"/>
              </a:ext>
            </a:extLst>
          </p:cNvPr>
          <p:cNvSpPr txBox="1"/>
          <p:nvPr/>
        </p:nvSpPr>
        <p:spPr>
          <a:xfrm>
            <a:off x="3058297" y="3275112"/>
            <a:ext cx="6116594" cy="307777"/>
          </a:xfrm>
          <a:prstGeom prst="rect">
            <a:avLst/>
          </a:prstGeom>
          <a:noFill/>
        </p:spPr>
        <p:txBody>
          <a:bodyPr wrap="square">
            <a:spAutoFit/>
          </a:bodyPr>
          <a:lstStyle/>
          <a:p>
            <a:r>
              <a:rPr lang="it-IT" b="0" dirty="0">
                <a:effectLst/>
              </a:rPr>
              <a:t> </a:t>
            </a:r>
            <a:endParaRPr lang="it-IT" dirty="0"/>
          </a:p>
        </p:txBody>
      </p:sp>
      <p:sp>
        <p:nvSpPr>
          <p:cNvPr id="9" name="CasellaDiTesto 8">
            <a:extLst>
              <a:ext uri="{FF2B5EF4-FFF2-40B4-BE49-F238E27FC236}">
                <a16:creationId xmlns:a16="http://schemas.microsoft.com/office/drawing/2014/main" id="{A135452D-FF7D-39FF-DA9D-3BB3562CA62B}"/>
              </a:ext>
            </a:extLst>
          </p:cNvPr>
          <p:cNvSpPr txBox="1"/>
          <p:nvPr/>
        </p:nvSpPr>
        <p:spPr>
          <a:xfrm>
            <a:off x="3657161" y="1644688"/>
            <a:ext cx="8135445" cy="4053417"/>
          </a:xfrm>
          <a:prstGeom prst="rect">
            <a:avLst/>
          </a:prstGeom>
          <a:noFill/>
        </p:spPr>
        <p:txBody>
          <a:bodyPr wrap="square" rtlCol="0">
            <a:spAutoFit/>
          </a:bodyPr>
          <a:lstStyle/>
          <a:p>
            <a:pPr marL="0" marR="0" lvl="0" indent="0" algn="l" rtl="0">
              <a:lnSpc>
                <a:spcPct val="100000"/>
              </a:lnSpc>
              <a:spcBef>
                <a:spcPts val="0"/>
              </a:spcBef>
              <a:spcAft>
                <a:spcPts val="0"/>
              </a:spcAft>
              <a:buClr>
                <a:srgbClr val="000000"/>
              </a:buClr>
              <a:buSzPts val="2400"/>
              <a:buFont typeface="Arial"/>
              <a:buNone/>
            </a:pPr>
            <a:r>
              <a:rPr lang="en-US" sz="4000" b="1" i="0" u="none" strike="noStrike" cap="none" dirty="0">
                <a:solidFill>
                  <a:schemeClr val="accent4">
                    <a:lumMod val="25000"/>
                  </a:schemeClr>
                </a:solidFill>
                <a:latin typeface="Calibri"/>
                <a:ea typeface="Calibri"/>
                <a:cs typeface="Calibri"/>
                <a:sym typeface="Calibri"/>
              </a:rPr>
              <a:t>Land</a:t>
            </a:r>
            <a:r>
              <a:rPr lang="en-US" sz="4000" b="1" i="1" strike="noStrike" cap="none" dirty="0">
                <a:solidFill>
                  <a:schemeClr val="accent2">
                    <a:lumMod val="75000"/>
                  </a:schemeClr>
                </a:solidFill>
                <a:latin typeface="Calibri"/>
                <a:ea typeface="Calibri"/>
                <a:cs typeface="Calibri"/>
                <a:sym typeface="Calibri"/>
              </a:rPr>
              <a:t>scapes</a:t>
            </a:r>
            <a:r>
              <a:rPr lang="en-US" sz="4000" b="1" i="0" u="none" strike="noStrike" cap="none" dirty="0">
                <a:solidFill>
                  <a:schemeClr val="accent4">
                    <a:lumMod val="25000"/>
                  </a:schemeClr>
                </a:solidFill>
                <a:latin typeface="Calibri"/>
                <a:ea typeface="Calibri"/>
                <a:cs typeface="Calibri"/>
                <a:sym typeface="Calibri"/>
              </a:rPr>
              <a:t> as</a:t>
            </a:r>
            <a:endParaRPr lang="it-IT" sz="4000" b="1"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lang="it-IT" sz="2400" b="1"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lang="it-IT" sz="2400" b="1" dirty="0">
              <a:solidFill>
                <a:schemeClr val="lt1"/>
              </a:solidFill>
              <a:latin typeface="Calibri"/>
              <a:ea typeface="Calibri"/>
              <a:cs typeface="Calibri"/>
              <a:sym typeface="Calibri"/>
            </a:endParaRPr>
          </a:p>
          <a:p>
            <a:pPr marL="0" marR="0" lvl="0" indent="0" algn="r" rtl="0">
              <a:lnSpc>
                <a:spcPct val="90000"/>
              </a:lnSpc>
              <a:spcBef>
                <a:spcPts val="0"/>
              </a:spcBef>
              <a:spcAft>
                <a:spcPts val="0"/>
              </a:spcAft>
              <a:buClr>
                <a:srgbClr val="000000"/>
              </a:buClr>
              <a:buSzPts val="2700"/>
              <a:buFont typeface="Arial"/>
              <a:buNone/>
            </a:pPr>
            <a:r>
              <a:rPr lang="en-US" sz="2100" i="0" u="none" strike="noStrike" cap="none" dirty="0">
                <a:solidFill>
                  <a:schemeClr val="tx1"/>
                </a:solidFill>
                <a:latin typeface="Calibri"/>
                <a:ea typeface="Calibri"/>
                <a:cs typeface="Calibri"/>
                <a:sym typeface="Calibri"/>
              </a:rPr>
              <a:t>living and dynamic manifestations </a:t>
            </a:r>
          </a:p>
          <a:p>
            <a:pPr marL="0" marR="0" lvl="0" indent="0" algn="r" rtl="0">
              <a:lnSpc>
                <a:spcPct val="90000"/>
              </a:lnSpc>
              <a:spcBef>
                <a:spcPts val="0"/>
              </a:spcBef>
              <a:spcAft>
                <a:spcPts val="0"/>
              </a:spcAft>
              <a:buClr>
                <a:srgbClr val="000000"/>
              </a:buClr>
              <a:buSzPts val="2700"/>
              <a:buFont typeface="Arial"/>
              <a:buNone/>
            </a:pPr>
            <a:r>
              <a:rPr lang="en-US" sz="2100" i="0" u="none" strike="noStrike" cap="none" dirty="0">
                <a:solidFill>
                  <a:schemeClr val="tx1"/>
                </a:solidFill>
                <a:latin typeface="Calibri"/>
                <a:ea typeface="Calibri"/>
                <a:cs typeface="Calibri"/>
                <a:sym typeface="Calibri"/>
              </a:rPr>
              <a:t>of stratified nature-human interactions</a:t>
            </a:r>
          </a:p>
          <a:p>
            <a:pPr marL="0" marR="0" lvl="0" indent="0" algn="r" rtl="0">
              <a:lnSpc>
                <a:spcPct val="90000"/>
              </a:lnSpc>
              <a:spcBef>
                <a:spcPts val="0"/>
              </a:spcBef>
              <a:spcAft>
                <a:spcPts val="0"/>
              </a:spcAft>
              <a:buClr>
                <a:srgbClr val="000000"/>
              </a:buClr>
              <a:buSzPts val="2700"/>
              <a:buFont typeface="Arial"/>
              <a:buNone/>
            </a:pPr>
            <a:r>
              <a:rPr lang="en-US" sz="2100" dirty="0">
                <a:solidFill>
                  <a:schemeClr val="tx1"/>
                </a:solidFill>
                <a:latin typeface="Calibri"/>
                <a:ea typeface="Calibri"/>
                <a:cs typeface="Calibri"/>
                <a:sym typeface="Calibri"/>
              </a:rPr>
              <a:t>(Corboz, 1983; Secchi 1998)</a:t>
            </a:r>
          </a:p>
          <a:p>
            <a:pPr marL="0" marR="0" lvl="0" indent="0" algn="l" rtl="0">
              <a:lnSpc>
                <a:spcPct val="100000"/>
              </a:lnSpc>
              <a:spcBef>
                <a:spcPts val="0"/>
              </a:spcBef>
              <a:spcAft>
                <a:spcPts val="0"/>
              </a:spcAft>
              <a:buClr>
                <a:srgbClr val="000000"/>
              </a:buClr>
              <a:buSzPts val="2400"/>
              <a:buFont typeface="Arial"/>
              <a:buNone/>
            </a:pPr>
            <a:endParaRPr lang="it-IT" sz="2100" i="0" u="none" strike="noStrike" cap="none" dirty="0">
              <a:solidFill>
                <a:schemeClr val="tx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lang="it-IT" sz="2100" b="1" i="0" u="none" strike="noStrike" cap="none" dirty="0">
              <a:solidFill>
                <a:schemeClr val="tx1"/>
              </a:solidFill>
              <a:latin typeface="Calibri"/>
              <a:ea typeface="Calibri"/>
              <a:cs typeface="Calibri"/>
              <a:sym typeface="Calibri"/>
            </a:endParaRPr>
          </a:p>
          <a:p>
            <a:pPr marL="0" marR="0" lvl="0" indent="0" algn="r" rtl="0">
              <a:lnSpc>
                <a:spcPct val="90000"/>
              </a:lnSpc>
              <a:spcBef>
                <a:spcPts val="0"/>
              </a:spcBef>
              <a:spcAft>
                <a:spcPts val="0"/>
              </a:spcAft>
              <a:buClr>
                <a:srgbClr val="000000"/>
              </a:buClr>
              <a:buSzPts val="2700"/>
              <a:buFont typeface="Arial"/>
              <a:buNone/>
            </a:pPr>
            <a:r>
              <a:rPr lang="en-US" sz="2100" i="0" u="none" strike="noStrike" cap="none" dirty="0">
                <a:solidFill>
                  <a:schemeClr val="tx1"/>
                </a:solidFill>
                <a:latin typeface="Calibri"/>
                <a:ea typeface="Calibri"/>
                <a:cs typeface="Calibri"/>
                <a:sym typeface="Calibri"/>
              </a:rPr>
              <a:t>privileged foci for the observation of </a:t>
            </a:r>
          </a:p>
          <a:p>
            <a:pPr marL="0" marR="0" lvl="0" indent="0" algn="r" rtl="0">
              <a:lnSpc>
                <a:spcPct val="90000"/>
              </a:lnSpc>
              <a:spcBef>
                <a:spcPts val="0"/>
              </a:spcBef>
              <a:spcAft>
                <a:spcPts val="0"/>
              </a:spcAft>
              <a:buClr>
                <a:srgbClr val="000000"/>
              </a:buClr>
              <a:buSzPts val="2700"/>
              <a:buFont typeface="Arial"/>
              <a:buNone/>
            </a:pPr>
            <a:r>
              <a:rPr lang="en-US" sz="2100" i="0" u="none" strike="noStrike" cap="none" dirty="0">
                <a:solidFill>
                  <a:schemeClr val="tx1"/>
                </a:solidFill>
                <a:latin typeface="Calibri"/>
                <a:ea typeface="Calibri"/>
                <a:cs typeface="Calibri"/>
                <a:sym typeface="Calibri"/>
              </a:rPr>
              <a:t>misalignments, tensions and contradictions</a:t>
            </a:r>
          </a:p>
          <a:p>
            <a:pPr marR="0" lvl="0" algn="r" rtl="0">
              <a:lnSpc>
                <a:spcPct val="90000"/>
              </a:lnSpc>
              <a:spcBef>
                <a:spcPts val="0"/>
              </a:spcBef>
              <a:spcAft>
                <a:spcPts val="0"/>
              </a:spcAft>
              <a:buClr>
                <a:srgbClr val="000000"/>
              </a:buClr>
              <a:buSzPts val="2700"/>
            </a:pPr>
            <a:r>
              <a:rPr lang="en-US" sz="2100" dirty="0">
                <a:solidFill>
                  <a:schemeClr val="accent3">
                    <a:lumMod val="75000"/>
                  </a:schemeClr>
                </a:solidFill>
                <a:latin typeface="Calibri"/>
                <a:ea typeface="Calibri"/>
                <a:cs typeface="Calibri"/>
                <a:sym typeface="Calibri"/>
              </a:rPr>
              <a:t>as the one brough by CC, but also by CCA strategies and policies</a:t>
            </a:r>
          </a:p>
          <a:p>
            <a:endParaRPr lang="it-IT" dirty="0"/>
          </a:p>
        </p:txBody>
      </p:sp>
      <p:sp>
        <p:nvSpPr>
          <p:cNvPr id="10" name="Google Shape;276;g28cc2b8d120_0_386">
            <a:extLst>
              <a:ext uri="{FF2B5EF4-FFF2-40B4-BE49-F238E27FC236}">
                <a16:creationId xmlns:a16="http://schemas.microsoft.com/office/drawing/2014/main" id="{DDADA825-3F19-CE54-D70C-A4D099A95C77}"/>
              </a:ext>
            </a:extLst>
          </p:cNvPr>
          <p:cNvSpPr txBox="1">
            <a:spLocks noGrp="1"/>
          </p:cNvSpPr>
          <p:nvPr>
            <p:ph type="title"/>
          </p:nvPr>
        </p:nvSpPr>
        <p:spPr>
          <a:xfrm>
            <a:off x="491334" y="323227"/>
            <a:ext cx="9395700" cy="706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The starting point</a:t>
            </a:r>
            <a:endParaRPr dirty="0"/>
          </a:p>
        </p:txBody>
      </p:sp>
      <p:sp>
        <p:nvSpPr>
          <p:cNvPr id="11" name="Google Shape;275;g28cc2b8d120_0_386">
            <a:extLst>
              <a:ext uri="{FF2B5EF4-FFF2-40B4-BE49-F238E27FC236}">
                <a16:creationId xmlns:a16="http://schemas.microsoft.com/office/drawing/2014/main" id="{D4A17C0A-2BE0-A4D1-4D5D-DC8AF19F3CB5}"/>
              </a:ext>
            </a:extLst>
          </p:cNvPr>
          <p:cNvSpPr txBox="1">
            <a:spLocks/>
          </p:cNvSpPr>
          <p:nvPr/>
        </p:nvSpPr>
        <p:spPr>
          <a:xfrm>
            <a:off x="6445650" y="6218775"/>
            <a:ext cx="5666400" cy="555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0" algn="r">
              <a:lnSpc>
                <a:spcPct val="100000"/>
              </a:lnSpc>
              <a:spcBef>
                <a:spcPts val="0"/>
              </a:spcBef>
              <a:buFont typeface="Arial"/>
              <a:buNone/>
            </a:pPr>
            <a:r>
              <a:rPr lang="en-US" sz="1100" dirty="0">
                <a:solidFill>
                  <a:schemeClr val="tx1"/>
                </a:solidFill>
              </a:rPr>
              <a:t>I. Bianchi</a:t>
            </a:r>
          </a:p>
          <a:p>
            <a:pPr indent="0" algn="r">
              <a:lnSpc>
                <a:spcPct val="100000"/>
              </a:lnSpc>
              <a:spcBef>
                <a:spcPts val="0"/>
              </a:spcBef>
              <a:buFont typeface="Arial"/>
              <a:buNone/>
            </a:pPr>
            <a:r>
              <a:rPr lang="en-US" sz="1100" b="1" dirty="0">
                <a:solidFill>
                  <a:schemeClr val="tx1"/>
                </a:solidFill>
              </a:rPr>
              <a:t>NMP24</a:t>
            </a:r>
          </a:p>
          <a:p>
            <a:pPr indent="0" algn="r">
              <a:lnSpc>
                <a:spcPct val="100000"/>
              </a:lnSpc>
              <a:spcBef>
                <a:spcPts val="0"/>
              </a:spcBef>
              <a:buFont typeface="Arial"/>
              <a:buNone/>
            </a:pPr>
            <a:r>
              <a:rPr lang="en-US" sz="1100" dirty="0">
                <a:solidFill>
                  <a:schemeClr val="tx1"/>
                </a:solidFill>
              </a:rPr>
              <a:t>Reggio Calabria, 22/05/2024</a:t>
            </a:r>
          </a:p>
          <a:p>
            <a:pPr marL="0" indent="0" algn="ctr">
              <a:buSzPts val="2400"/>
              <a:buFont typeface="Arial"/>
              <a:buNone/>
            </a:pPr>
            <a:endParaRPr lang="en-US" sz="1800" dirty="0"/>
          </a:p>
        </p:txBody>
      </p:sp>
    </p:spTree>
    <p:extLst>
      <p:ext uri="{BB962C8B-B14F-4D97-AF65-F5344CB8AC3E}">
        <p14:creationId xmlns:p14="http://schemas.microsoft.com/office/powerpoint/2010/main" val="2052044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28cc2b8d120_0_386"/>
          <p:cNvSpPr txBox="1">
            <a:spLocks noGrp="1"/>
          </p:cNvSpPr>
          <p:nvPr>
            <p:ph type="subTitle" idx="1"/>
          </p:nvPr>
        </p:nvSpPr>
        <p:spPr>
          <a:xfrm>
            <a:off x="6445650" y="6218775"/>
            <a:ext cx="5666400" cy="555600"/>
          </a:xfrm>
          <a:prstGeom prst="rect">
            <a:avLst/>
          </a:prstGeom>
          <a:noFill/>
          <a:ln>
            <a:noFill/>
          </a:ln>
        </p:spPr>
        <p:txBody>
          <a:bodyPr spcFirstLastPara="1" wrap="square" lIns="91425" tIns="45700" rIns="91425" bIns="45700" anchor="t" anchorCtr="0">
            <a:noAutofit/>
          </a:bodyPr>
          <a:lstStyle/>
          <a:p>
            <a:pPr marL="457200" marR="0" lvl="0" indent="0" algn="r" rtl="0">
              <a:lnSpc>
                <a:spcPct val="100000"/>
              </a:lnSpc>
              <a:spcBef>
                <a:spcPts val="0"/>
              </a:spcBef>
              <a:spcAft>
                <a:spcPts val="0"/>
              </a:spcAft>
              <a:buClr>
                <a:schemeClr val="dk1"/>
              </a:buClr>
              <a:buSzPts val="2800"/>
              <a:buFont typeface="Arial"/>
              <a:buNone/>
            </a:pPr>
            <a:r>
              <a:rPr lang="en-US" sz="1100" b="0" i="0" u="none" strike="noStrike" cap="none" dirty="0">
                <a:solidFill>
                  <a:schemeClr val="tx1"/>
                </a:solidFill>
                <a:latin typeface="Calibri"/>
                <a:ea typeface="Calibri"/>
                <a:cs typeface="Calibri"/>
                <a:sym typeface="Calibri"/>
              </a:rPr>
              <a:t>I. Bianchi</a:t>
            </a:r>
            <a:endParaRPr sz="1100" b="0" i="0" u="none" strike="noStrike" cap="none" dirty="0">
              <a:solidFill>
                <a:schemeClr val="tx1"/>
              </a:solidFill>
              <a:latin typeface="Calibri"/>
              <a:ea typeface="Calibri"/>
              <a:cs typeface="Calibri"/>
              <a:sym typeface="Calibri"/>
            </a:endParaRPr>
          </a:p>
          <a:p>
            <a:pPr marL="0" marR="0" lvl="0" indent="0" algn="r" rtl="0">
              <a:lnSpc>
                <a:spcPct val="100000"/>
              </a:lnSpc>
              <a:spcBef>
                <a:spcPts val="0"/>
              </a:spcBef>
              <a:spcAft>
                <a:spcPts val="0"/>
              </a:spcAft>
              <a:buClr>
                <a:schemeClr val="lt1"/>
              </a:buClr>
              <a:buSzPts val="1600"/>
              <a:buFont typeface="Arial"/>
              <a:buNone/>
            </a:pPr>
            <a:r>
              <a:rPr lang="it-IT" sz="1100" b="1" i="0" u="none" strike="noStrike" cap="none" dirty="0">
                <a:solidFill>
                  <a:schemeClr val="tx1"/>
                </a:solidFill>
                <a:latin typeface="Calibri"/>
                <a:ea typeface="Calibri"/>
                <a:cs typeface="Calibri"/>
                <a:sym typeface="Calibri"/>
              </a:rPr>
              <a:t>NMP24</a:t>
            </a:r>
            <a:endParaRPr sz="1100" b="1" i="0" u="none" strike="noStrike" cap="none" dirty="0">
              <a:solidFill>
                <a:schemeClr val="tx1"/>
              </a:solidFill>
              <a:latin typeface="Calibri"/>
              <a:ea typeface="Calibri"/>
              <a:cs typeface="Calibri"/>
              <a:sym typeface="Calibri"/>
            </a:endParaRPr>
          </a:p>
          <a:p>
            <a:pPr marL="0" marR="0" lvl="0" indent="0" algn="r" rtl="0">
              <a:lnSpc>
                <a:spcPct val="100000"/>
              </a:lnSpc>
              <a:spcBef>
                <a:spcPts val="0"/>
              </a:spcBef>
              <a:spcAft>
                <a:spcPts val="0"/>
              </a:spcAft>
              <a:buClr>
                <a:schemeClr val="lt1"/>
              </a:buClr>
              <a:buSzPts val="1600"/>
              <a:buFont typeface="Arial"/>
              <a:buNone/>
            </a:pPr>
            <a:r>
              <a:rPr lang="it-IT" sz="1100" b="0" i="0" u="none" strike="noStrike" cap="none" dirty="0">
                <a:solidFill>
                  <a:schemeClr val="tx1"/>
                </a:solidFill>
                <a:latin typeface="Calibri"/>
                <a:ea typeface="Calibri"/>
                <a:cs typeface="Calibri"/>
                <a:sym typeface="Calibri"/>
              </a:rPr>
              <a:t>Reggio Calabria, 22/05/2024</a:t>
            </a:r>
            <a:endParaRPr sz="1100" b="0" i="0" u="none" strike="noStrike" cap="none" dirty="0">
              <a:solidFill>
                <a:schemeClr val="tx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2400"/>
              <a:buFont typeface="Arial"/>
              <a:buNone/>
            </a:pPr>
            <a:endParaRPr sz="1800" b="0" i="0" u="none" strike="noStrike" cap="none" dirty="0">
              <a:solidFill>
                <a:schemeClr val="dk1"/>
              </a:solidFill>
              <a:latin typeface="Calibri"/>
              <a:ea typeface="Calibri"/>
              <a:cs typeface="Calibri"/>
              <a:sym typeface="Calibri"/>
            </a:endParaRPr>
          </a:p>
        </p:txBody>
      </p:sp>
      <p:sp>
        <p:nvSpPr>
          <p:cNvPr id="276" name="Google Shape;276;g28cc2b8d120_0_386"/>
          <p:cNvSpPr txBox="1">
            <a:spLocks noGrp="1"/>
          </p:cNvSpPr>
          <p:nvPr>
            <p:ph type="title"/>
          </p:nvPr>
        </p:nvSpPr>
        <p:spPr>
          <a:xfrm>
            <a:off x="491334" y="323227"/>
            <a:ext cx="9395700" cy="706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The question</a:t>
            </a:r>
            <a:endParaRPr dirty="0"/>
          </a:p>
        </p:txBody>
      </p:sp>
      <p:sp>
        <p:nvSpPr>
          <p:cNvPr id="277" name="Google Shape;277;g28cc2b8d120_0_386"/>
          <p:cNvSpPr txBox="1"/>
          <p:nvPr/>
        </p:nvSpPr>
        <p:spPr>
          <a:xfrm>
            <a:off x="2771419" y="1451533"/>
            <a:ext cx="9128138" cy="414879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4000"/>
              <a:buFont typeface="Arial"/>
              <a:buNone/>
            </a:pPr>
            <a:r>
              <a:rPr lang="en-US" sz="4000" b="1" i="0" u="none" strike="noStrike" cap="none" dirty="0">
                <a:solidFill>
                  <a:schemeClr val="accent3"/>
                </a:solidFill>
                <a:latin typeface="Calibri"/>
                <a:ea typeface="Calibri"/>
                <a:cs typeface="Calibri"/>
                <a:sym typeface="Calibri"/>
              </a:rPr>
              <a:t>creative action </a:t>
            </a:r>
            <a:r>
              <a:rPr lang="en-US" sz="4000" b="0" i="0" u="none" strike="noStrike" cap="none" dirty="0">
                <a:solidFill>
                  <a:schemeClr val="accent3"/>
                </a:solidFill>
                <a:latin typeface="Calibri"/>
                <a:ea typeface="Calibri"/>
                <a:cs typeface="Calibri"/>
                <a:sym typeface="Calibri"/>
              </a:rPr>
              <a:t>as </a:t>
            </a:r>
            <a:r>
              <a:rPr lang="en-US" sz="4000" dirty="0">
                <a:solidFill>
                  <a:schemeClr val="accent3"/>
                </a:solidFill>
                <a:latin typeface="Calibri"/>
                <a:ea typeface="Calibri"/>
                <a:cs typeface="Calibri"/>
                <a:sym typeface="Calibri"/>
              </a:rPr>
              <a:t>a sustainability transition driver</a:t>
            </a:r>
            <a:r>
              <a:rPr lang="en-US" sz="4000" b="1" i="0" u="none" strike="noStrike" cap="none" dirty="0">
                <a:solidFill>
                  <a:schemeClr val="accent3"/>
                </a:solidFill>
                <a:latin typeface="Calibri"/>
                <a:ea typeface="Calibri"/>
                <a:cs typeface="Calibri"/>
                <a:sym typeface="Calibri"/>
              </a:rPr>
              <a:t>? </a:t>
            </a:r>
            <a:endParaRPr sz="4000" b="0" i="0" u="none" strike="noStrike" cap="none" dirty="0">
              <a:solidFill>
                <a:schemeClr val="accent3"/>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dirty="0">
              <a:solidFill>
                <a:schemeClr val="dk2"/>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100"/>
              <a:buFont typeface="Arial"/>
              <a:buNone/>
            </a:pPr>
            <a:r>
              <a:rPr lang="en-US" sz="2100" b="0" i="0" u="none" strike="noStrike" cap="none" dirty="0">
                <a:solidFill>
                  <a:srgbClr val="434343"/>
                </a:solidFill>
                <a:latin typeface="Calibri"/>
                <a:ea typeface="Calibri"/>
                <a:cs typeface="Calibri"/>
                <a:sym typeface="Calibri"/>
              </a:rPr>
              <a:t>Creative action and thinking might</a:t>
            </a:r>
          </a:p>
          <a:p>
            <a:pPr>
              <a:lnSpc>
                <a:spcPct val="115000"/>
              </a:lnSpc>
              <a:buSzPts val="2100"/>
            </a:pPr>
            <a:r>
              <a:rPr lang="en-US" sz="2100" dirty="0">
                <a:solidFill>
                  <a:srgbClr val="434343"/>
                </a:solidFill>
                <a:latin typeface="Calibri"/>
                <a:ea typeface="Calibri"/>
                <a:cs typeface="Calibri"/>
                <a:sym typeface="Calibri"/>
              </a:rPr>
              <a:t>        </a:t>
            </a:r>
            <a:r>
              <a:rPr lang="en-US" sz="2100" b="0" i="0" u="none" strike="noStrike" cap="none" dirty="0">
                <a:solidFill>
                  <a:srgbClr val="434343"/>
                </a:solidFill>
                <a:latin typeface="Calibri"/>
                <a:ea typeface="Calibri"/>
                <a:cs typeface="Calibri"/>
                <a:sym typeface="Calibri"/>
              </a:rPr>
              <a:t>provide</a:t>
            </a:r>
            <a:r>
              <a:rPr lang="en-US" sz="2100" b="1" i="0" u="none" strike="noStrike" cap="none" dirty="0">
                <a:solidFill>
                  <a:srgbClr val="434343"/>
                </a:solidFill>
                <a:latin typeface="Calibri"/>
                <a:ea typeface="Calibri"/>
                <a:cs typeface="Calibri"/>
                <a:sym typeface="Calibri"/>
              </a:rPr>
              <a:t> alternative ways of framing and understanding </a:t>
            </a:r>
            <a:r>
              <a:rPr lang="en-US" sz="1600" i="1" u="none" strike="noStrike" cap="none" dirty="0">
                <a:solidFill>
                  <a:srgbClr val="434343"/>
                </a:solidFill>
                <a:latin typeface="Calibri"/>
                <a:ea typeface="Calibri"/>
                <a:cs typeface="Calibri"/>
                <a:sym typeface="Calibri"/>
              </a:rPr>
              <a:t>(Sacco, 2023)</a:t>
            </a:r>
          </a:p>
          <a:p>
            <a:pPr marL="0" marR="0" lvl="0" indent="457200" algn="l" rtl="0">
              <a:lnSpc>
                <a:spcPct val="115000"/>
              </a:lnSpc>
              <a:spcBef>
                <a:spcPts val="0"/>
              </a:spcBef>
              <a:spcAft>
                <a:spcPts val="0"/>
              </a:spcAft>
              <a:buClr>
                <a:srgbClr val="000000"/>
              </a:buClr>
              <a:buSzPts val="2100"/>
              <a:buFont typeface="Arial"/>
              <a:buNone/>
            </a:pPr>
            <a:r>
              <a:rPr lang="en-US" sz="2100" b="0" i="0" u="none" strike="noStrike" cap="none" dirty="0">
                <a:solidFill>
                  <a:srgbClr val="434343"/>
                </a:solidFill>
                <a:latin typeface="Calibri"/>
                <a:ea typeface="Calibri"/>
                <a:cs typeface="Calibri"/>
                <a:sym typeface="Calibri"/>
              </a:rPr>
              <a:t>imagine </a:t>
            </a:r>
            <a:r>
              <a:rPr lang="en-US" sz="2100" b="1" i="0" u="none" strike="noStrike" cap="none" dirty="0">
                <a:solidFill>
                  <a:srgbClr val="434343"/>
                </a:solidFill>
                <a:latin typeface="Calibri"/>
                <a:ea typeface="Calibri"/>
                <a:cs typeface="Calibri"/>
                <a:sym typeface="Calibri"/>
              </a:rPr>
              <a:t>unexplored possibilities</a:t>
            </a:r>
            <a:endParaRPr lang="en-US" sz="2100" b="0" i="0" u="none" strike="noStrike" cap="none" dirty="0">
              <a:solidFill>
                <a:srgbClr val="434343"/>
              </a:solidFill>
              <a:latin typeface="Calibri"/>
              <a:ea typeface="Calibri"/>
              <a:cs typeface="Calibri"/>
              <a:sym typeface="Calibri"/>
            </a:endParaRPr>
          </a:p>
          <a:p>
            <a:pPr marL="0" marR="0" lvl="0" indent="457200" algn="l" rtl="0">
              <a:lnSpc>
                <a:spcPct val="115000"/>
              </a:lnSpc>
              <a:spcBef>
                <a:spcPts val="0"/>
              </a:spcBef>
              <a:spcAft>
                <a:spcPts val="0"/>
              </a:spcAft>
              <a:buClr>
                <a:srgbClr val="000000"/>
              </a:buClr>
              <a:buSzPts val="2100"/>
              <a:buFont typeface="Arial"/>
              <a:buNone/>
            </a:pPr>
            <a:r>
              <a:rPr lang="en-US" sz="2100" b="0" i="0" u="none" strike="noStrike" cap="none" dirty="0">
                <a:solidFill>
                  <a:srgbClr val="434343"/>
                </a:solidFill>
                <a:latin typeface="Calibri"/>
                <a:ea typeface="Calibri"/>
                <a:cs typeface="Calibri"/>
                <a:sym typeface="Calibri"/>
              </a:rPr>
              <a:t>give voice to </a:t>
            </a:r>
            <a:r>
              <a:rPr lang="en-US" sz="2100" b="1" i="0" u="none" strike="noStrike" cap="none" dirty="0">
                <a:solidFill>
                  <a:srgbClr val="434343"/>
                </a:solidFill>
                <a:latin typeface="Calibri"/>
                <a:ea typeface="Calibri"/>
                <a:cs typeface="Calibri"/>
                <a:sym typeface="Calibri"/>
              </a:rPr>
              <a:t>multiple agencies</a:t>
            </a:r>
            <a:r>
              <a:rPr lang="en-US" sz="2100" b="0" i="0" u="none" strike="noStrike" cap="none" dirty="0">
                <a:solidFill>
                  <a:srgbClr val="434343"/>
                </a:solidFill>
                <a:latin typeface="Calibri"/>
                <a:ea typeface="Calibri"/>
                <a:cs typeface="Calibri"/>
                <a:sym typeface="Calibri"/>
              </a:rPr>
              <a:t> </a:t>
            </a:r>
            <a:r>
              <a:rPr lang="en-US" sz="2100" dirty="0">
                <a:solidFill>
                  <a:srgbClr val="434343"/>
                </a:solidFill>
                <a:latin typeface="Calibri"/>
                <a:ea typeface="Calibri"/>
                <a:cs typeface="Calibri"/>
                <a:sym typeface="Calibri"/>
              </a:rPr>
              <a:t>and </a:t>
            </a:r>
            <a:r>
              <a:rPr lang="en-US" sz="2100" b="0" i="0" u="none" strike="noStrike" cap="none" dirty="0">
                <a:solidFill>
                  <a:srgbClr val="434343"/>
                </a:solidFill>
                <a:latin typeface="Calibri"/>
                <a:ea typeface="Calibri"/>
                <a:cs typeface="Calibri"/>
                <a:sym typeface="Calibri"/>
              </a:rPr>
              <a:t>create room for </a:t>
            </a:r>
            <a:r>
              <a:rPr lang="en-US" sz="2100" b="1" i="0" u="none" strike="noStrike" cap="none" dirty="0">
                <a:solidFill>
                  <a:srgbClr val="434343"/>
                </a:solidFill>
                <a:latin typeface="Calibri"/>
                <a:ea typeface="Calibri"/>
                <a:cs typeface="Calibri"/>
                <a:sym typeface="Calibri"/>
              </a:rPr>
              <a:t>new alliances </a:t>
            </a:r>
            <a:r>
              <a:rPr lang="en-US" sz="1600" i="1" u="none" strike="noStrike" cap="none" dirty="0">
                <a:solidFill>
                  <a:srgbClr val="434343"/>
                </a:solidFill>
                <a:latin typeface="Calibri"/>
                <a:ea typeface="Calibri"/>
                <a:cs typeface="Calibri"/>
                <a:sym typeface="Calibri"/>
              </a:rPr>
              <a:t>(Metta, 2023)</a:t>
            </a:r>
            <a:endParaRPr sz="1600" i="1" u="none" strike="noStrike" cap="none" dirty="0">
              <a:solidFill>
                <a:srgbClr val="434343"/>
              </a:solidFill>
              <a:latin typeface="Calibri"/>
              <a:ea typeface="Calibri"/>
              <a:cs typeface="Calibri"/>
              <a:sym typeface="Calibri"/>
            </a:endParaRPr>
          </a:p>
          <a:p>
            <a:pPr indent="457200">
              <a:lnSpc>
                <a:spcPct val="115000"/>
              </a:lnSpc>
              <a:buSzPts val="2100"/>
            </a:pPr>
            <a:r>
              <a:rPr lang="en-US" sz="2100" b="0" i="0" u="none" strike="noStrike" cap="none" dirty="0">
                <a:solidFill>
                  <a:srgbClr val="434343"/>
                </a:solidFill>
                <a:latin typeface="Calibri"/>
                <a:ea typeface="Calibri"/>
                <a:cs typeface="Calibri"/>
                <a:sym typeface="Calibri"/>
              </a:rPr>
              <a:t>give space to the </a:t>
            </a:r>
            <a:r>
              <a:rPr lang="en-US" sz="2100" b="1" i="0" u="none" strike="noStrike" cap="none" dirty="0">
                <a:solidFill>
                  <a:srgbClr val="434343"/>
                </a:solidFill>
                <a:latin typeface="Calibri"/>
                <a:ea typeface="Calibri"/>
                <a:cs typeface="Calibri"/>
                <a:sym typeface="Calibri"/>
              </a:rPr>
              <a:t>intangible/invisible dimension </a:t>
            </a:r>
            <a:r>
              <a:rPr lang="en-US" sz="1600" i="1" u="none" strike="noStrike" cap="none" dirty="0">
                <a:solidFill>
                  <a:srgbClr val="434343"/>
                </a:solidFill>
                <a:latin typeface="Calibri"/>
                <a:ea typeface="Calibri"/>
                <a:cs typeface="Calibri"/>
                <a:sym typeface="Calibri"/>
              </a:rPr>
              <a:t>(Jakob, 2023)</a:t>
            </a:r>
          </a:p>
          <a:p>
            <a:pPr marL="0" marR="0" lvl="0" indent="457200" algn="l" rtl="0">
              <a:lnSpc>
                <a:spcPct val="115000"/>
              </a:lnSpc>
              <a:spcBef>
                <a:spcPts val="0"/>
              </a:spcBef>
              <a:spcAft>
                <a:spcPts val="0"/>
              </a:spcAft>
              <a:buClr>
                <a:srgbClr val="000000"/>
              </a:buClr>
              <a:buSzPts val="2100"/>
              <a:buFont typeface="Arial"/>
              <a:buNone/>
            </a:pPr>
            <a:r>
              <a:rPr lang="en-US" sz="2100" b="1" dirty="0">
                <a:solidFill>
                  <a:srgbClr val="434343"/>
                </a:solidFill>
                <a:latin typeface="Calibri"/>
                <a:ea typeface="Calibri"/>
                <a:cs typeface="Calibri"/>
                <a:sym typeface="Calibri"/>
              </a:rPr>
              <a:t>interact with practices and </a:t>
            </a:r>
            <a:r>
              <a:rPr lang="en-US" sz="2100" b="1" dirty="0" err="1">
                <a:solidFill>
                  <a:srgbClr val="434343"/>
                </a:solidFill>
                <a:latin typeface="Calibri"/>
                <a:ea typeface="Calibri"/>
                <a:cs typeface="Calibri"/>
                <a:sym typeface="Calibri"/>
              </a:rPr>
              <a:t>behaviours</a:t>
            </a:r>
            <a:endParaRPr sz="2100" i="0" u="none" strike="noStrike" cap="none" dirty="0">
              <a:solidFill>
                <a:srgbClr val="434343"/>
              </a:solidFill>
              <a:latin typeface="Calibri"/>
              <a:ea typeface="Calibri"/>
              <a:cs typeface="Calibri"/>
              <a:sym typeface="Calibri"/>
            </a:endParaRPr>
          </a:p>
        </p:txBody>
      </p:sp>
      <p:sp>
        <p:nvSpPr>
          <p:cNvPr id="278" name="Google Shape;278;g28cc2b8d120_0_386"/>
          <p:cNvSpPr/>
          <p:nvPr/>
        </p:nvSpPr>
        <p:spPr>
          <a:xfrm rot="5008283">
            <a:off x="2920545" y="3734013"/>
            <a:ext cx="254700" cy="254700"/>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g28cc2b8d120_0_386"/>
          <p:cNvSpPr/>
          <p:nvPr/>
        </p:nvSpPr>
        <p:spPr>
          <a:xfrm rot="5008283">
            <a:off x="2920545" y="4101404"/>
            <a:ext cx="254700" cy="254700"/>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g28cc2b8d120_0_386"/>
          <p:cNvSpPr/>
          <p:nvPr/>
        </p:nvSpPr>
        <p:spPr>
          <a:xfrm rot="5008283">
            <a:off x="2920545" y="4468795"/>
            <a:ext cx="254700" cy="254700"/>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g28cc2b8d120_0_386"/>
          <p:cNvSpPr/>
          <p:nvPr/>
        </p:nvSpPr>
        <p:spPr>
          <a:xfrm rot="5008283">
            <a:off x="2894273" y="4808261"/>
            <a:ext cx="254700" cy="254700"/>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282;g28cc2b8d120_0_386">
            <a:extLst>
              <a:ext uri="{FF2B5EF4-FFF2-40B4-BE49-F238E27FC236}">
                <a16:creationId xmlns:a16="http://schemas.microsoft.com/office/drawing/2014/main" id="{E3E22A21-CAFF-ABC7-A692-AC716CE2AA66}"/>
              </a:ext>
            </a:extLst>
          </p:cNvPr>
          <p:cNvSpPr/>
          <p:nvPr/>
        </p:nvSpPr>
        <p:spPr>
          <a:xfrm rot="5008283">
            <a:off x="2894273" y="5138113"/>
            <a:ext cx="254700" cy="254700"/>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
          <p:cNvSpPr txBox="1">
            <a:spLocks noGrp="1"/>
          </p:cNvSpPr>
          <p:nvPr>
            <p:ph type="title"/>
          </p:nvPr>
        </p:nvSpPr>
        <p:spPr>
          <a:xfrm>
            <a:off x="491334" y="323227"/>
            <a:ext cx="9395691" cy="70629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The methodology | A co-creation approach</a:t>
            </a:r>
            <a:endParaRPr dirty="0"/>
          </a:p>
        </p:txBody>
      </p:sp>
      <p:sp>
        <p:nvSpPr>
          <p:cNvPr id="260" name="Google Shape;260;p2"/>
          <p:cNvSpPr/>
          <p:nvPr/>
        </p:nvSpPr>
        <p:spPr>
          <a:xfrm>
            <a:off x="6489863" y="2783873"/>
            <a:ext cx="3533400" cy="2517900"/>
          </a:xfrm>
          <a:prstGeom prst="roundRect">
            <a:avLst>
              <a:gd name="adj" fmla="val 10617"/>
            </a:avLst>
          </a:prstGeom>
          <a:noFill/>
          <a:ln w="76200" cap="flat" cmpd="sng">
            <a:solidFill>
              <a:srgbClr val="5959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0" b="0" i="0" u="none" strike="noStrike" cap="none">
              <a:solidFill>
                <a:srgbClr val="FFFFFF"/>
              </a:solidFill>
              <a:latin typeface="Arial"/>
              <a:ea typeface="Arial"/>
              <a:cs typeface="Arial"/>
              <a:sym typeface="Arial"/>
            </a:endParaRPr>
          </a:p>
        </p:txBody>
      </p:sp>
      <p:sp>
        <p:nvSpPr>
          <p:cNvPr id="261" name="Google Shape;261;p2"/>
          <p:cNvSpPr/>
          <p:nvPr/>
        </p:nvSpPr>
        <p:spPr>
          <a:xfrm>
            <a:off x="9141470" y="3008432"/>
            <a:ext cx="1436100" cy="2070300"/>
          </a:xfrm>
          <a:prstGeom prst="roundRect">
            <a:avLst>
              <a:gd name="adj" fmla="val 12933"/>
            </a:avLst>
          </a:prstGeom>
          <a:solidFill>
            <a:srgbClr val="C0AD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700" b="0" i="0" u="none" strike="noStrike" cap="none">
              <a:solidFill>
                <a:srgbClr val="FFFFFF"/>
              </a:solidFill>
              <a:latin typeface="Calibri"/>
              <a:ea typeface="Calibri"/>
              <a:cs typeface="Calibri"/>
              <a:sym typeface="Calibri"/>
            </a:endParaRPr>
          </a:p>
        </p:txBody>
      </p:sp>
      <p:sp>
        <p:nvSpPr>
          <p:cNvPr id="262" name="Google Shape;262;p2"/>
          <p:cNvSpPr/>
          <p:nvPr/>
        </p:nvSpPr>
        <p:spPr>
          <a:xfrm>
            <a:off x="208925" y="2500119"/>
            <a:ext cx="1311600" cy="2945100"/>
          </a:xfrm>
          <a:prstGeom prst="roundRect">
            <a:avLst>
              <a:gd name="adj" fmla="val 12933"/>
            </a:avLst>
          </a:prstGeom>
          <a:solidFill>
            <a:srgbClr val="C4C200">
              <a:alpha val="389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700" b="0" i="0" u="none" strike="noStrike" cap="none">
              <a:solidFill>
                <a:srgbClr val="FFFFFF"/>
              </a:solidFill>
              <a:latin typeface="Calibri"/>
              <a:ea typeface="Calibri"/>
              <a:cs typeface="Calibri"/>
              <a:sym typeface="Calibri"/>
            </a:endParaRPr>
          </a:p>
        </p:txBody>
      </p:sp>
      <p:sp>
        <p:nvSpPr>
          <p:cNvPr id="263" name="Google Shape;263;p2"/>
          <p:cNvSpPr txBox="1"/>
          <p:nvPr/>
        </p:nvSpPr>
        <p:spPr>
          <a:xfrm>
            <a:off x="9187273" y="3236026"/>
            <a:ext cx="1390200" cy="1185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500" b="1" i="0" u="none" strike="noStrike" cap="none">
                <a:solidFill>
                  <a:srgbClr val="2E3030"/>
                </a:solidFill>
                <a:latin typeface="Calibri"/>
                <a:ea typeface="Calibri"/>
                <a:cs typeface="Calibri"/>
                <a:sym typeface="Calibri"/>
              </a:rPr>
              <a:t>TESTING</a:t>
            </a:r>
            <a:endParaRPr sz="1500" b="1" i="0" u="none" strike="noStrike" cap="none">
              <a:solidFill>
                <a:srgbClr val="2E303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500" b="1" i="0" u="none" strike="noStrike" cap="none">
              <a:solidFill>
                <a:srgbClr val="2E303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500" b="1" i="0" u="none" strike="noStrike" cap="none">
              <a:solidFill>
                <a:srgbClr val="2E303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300" b="1" i="0" u="none" strike="noStrike" cap="none">
                <a:solidFill>
                  <a:srgbClr val="2E3030"/>
                </a:solidFill>
                <a:latin typeface="Calibri"/>
                <a:ea typeface="Calibri"/>
                <a:cs typeface="Calibri"/>
                <a:sym typeface="Calibri"/>
              </a:rPr>
              <a:t>Experimenting with prototypes</a:t>
            </a:r>
            <a:endParaRPr sz="1300" b="1" i="0" u="none" strike="noStrike" cap="none">
              <a:solidFill>
                <a:srgbClr val="2E3030"/>
              </a:solidFill>
              <a:latin typeface="Calibri"/>
              <a:ea typeface="Calibri"/>
              <a:cs typeface="Calibri"/>
              <a:sym typeface="Calibri"/>
            </a:endParaRPr>
          </a:p>
        </p:txBody>
      </p:sp>
      <p:sp>
        <p:nvSpPr>
          <p:cNvPr id="264" name="Google Shape;264;p2"/>
          <p:cNvSpPr txBox="1"/>
          <p:nvPr/>
        </p:nvSpPr>
        <p:spPr>
          <a:xfrm rot="-5400000">
            <a:off x="-155284" y="3698691"/>
            <a:ext cx="20937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500" b="1" i="0" u="none" strike="noStrike" cap="none">
                <a:solidFill>
                  <a:srgbClr val="2E3030"/>
                </a:solidFill>
                <a:latin typeface="Calibri"/>
                <a:ea typeface="Calibri"/>
                <a:cs typeface="Calibri"/>
                <a:sym typeface="Calibri"/>
              </a:rPr>
              <a:t>LANDSCAPE </a:t>
            </a:r>
            <a:endParaRPr sz="1500" b="1" i="0" u="none" strike="noStrike" cap="none">
              <a:solidFill>
                <a:srgbClr val="2E303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US" sz="1500" b="1" i="0" u="none" strike="noStrike" cap="none">
                <a:solidFill>
                  <a:srgbClr val="2E3030"/>
                </a:solidFill>
                <a:latin typeface="Calibri"/>
                <a:ea typeface="Calibri"/>
                <a:cs typeface="Calibri"/>
                <a:sym typeface="Calibri"/>
              </a:rPr>
              <a:t>CHALLENGES</a:t>
            </a:r>
            <a:endParaRPr sz="1800" b="0" i="0" u="none" strike="noStrike" cap="none">
              <a:solidFill>
                <a:srgbClr val="000000"/>
              </a:solidFill>
              <a:latin typeface="Calibri"/>
              <a:ea typeface="Calibri"/>
              <a:cs typeface="Calibri"/>
              <a:sym typeface="Calibri"/>
            </a:endParaRPr>
          </a:p>
        </p:txBody>
      </p:sp>
      <p:sp>
        <p:nvSpPr>
          <p:cNvPr id="265" name="Google Shape;265;p2"/>
          <p:cNvSpPr/>
          <p:nvPr/>
        </p:nvSpPr>
        <p:spPr>
          <a:xfrm>
            <a:off x="1590543" y="2975486"/>
            <a:ext cx="1533600" cy="2078700"/>
          </a:xfrm>
          <a:prstGeom prst="roundRect">
            <a:avLst>
              <a:gd name="adj" fmla="val 12933"/>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700" b="0" i="0" u="none" strike="noStrike" cap="none">
              <a:solidFill>
                <a:srgbClr val="FFFFFF"/>
              </a:solidFill>
              <a:latin typeface="Calibri"/>
              <a:ea typeface="Calibri"/>
              <a:cs typeface="Calibri"/>
              <a:sym typeface="Calibri"/>
            </a:endParaRPr>
          </a:p>
        </p:txBody>
      </p:sp>
      <p:sp>
        <p:nvSpPr>
          <p:cNvPr id="266" name="Google Shape;266;p2"/>
          <p:cNvSpPr txBox="1"/>
          <p:nvPr/>
        </p:nvSpPr>
        <p:spPr>
          <a:xfrm>
            <a:off x="1725759" y="3185284"/>
            <a:ext cx="1381892" cy="15850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500" b="1" i="0" u="none" strike="noStrike" cap="none" dirty="0">
                <a:solidFill>
                  <a:srgbClr val="2E3030"/>
                </a:solidFill>
                <a:latin typeface="Calibri"/>
                <a:ea typeface="Calibri"/>
                <a:cs typeface="Calibri"/>
                <a:sym typeface="Calibri"/>
              </a:rPr>
              <a:t>PILOTS </a:t>
            </a:r>
            <a:endParaRPr sz="1500" b="1" i="0" u="none" strike="noStrike" cap="none" dirty="0">
              <a:solidFill>
                <a:srgbClr val="2E303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500" b="1" i="0" u="none" strike="noStrike" cap="none" dirty="0">
                <a:solidFill>
                  <a:srgbClr val="2E3030"/>
                </a:solidFill>
                <a:latin typeface="Calibri"/>
                <a:ea typeface="Calibri"/>
                <a:cs typeface="Calibri"/>
                <a:sym typeface="Calibri"/>
              </a:rPr>
              <a:t>ACTIVATION</a:t>
            </a:r>
            <a:endParaRPr sz="1500" b="1" i="0" u="none" strike="noStrike" cap="none" dirty="0">
              <a:solidFill>
                <a:srgbClr val="2E303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500" b="1" i="0" u="none" strike="noStrike" cap="none" dirty="0">
              <a:solidFill>
                <a:srgbClr val="2E303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300" b="1" i="0" u="none" strike="noStrike" cap="none" dirty="0">
                <a:solidFill>
                  <a:srgbClr val="2E3030"/>
                </a:solidFill>
                <a:latin typeface="Calibri"/>
                <a:ea typeface="Calibri"/>
                <a:cs typeface="Calibri"/>
                <a:sym typeface="Calibri"/>
              </a:rPr>
              <a:t>What challenges?</a:t>
            </a:r>
            <a:endParaRPr sz="1300" b="1" i="0" u="none" strike="noStrike" cap="none" dirty="0">
              <a:solidFill>
                <a:srgbClr val="2E303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300" b="1" i="0" u="none" strike="noStrike" cap="none" dirty="0">
              <a:solidFill>
                <a:srgbClr val="2E303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300" b="1" i="0" u="none" strike="noStrike" cap="none" dirty="0">
                <a:solidFill>
                  <a:srgbClr val="2E3030"/>
                </a:solidFill>
                <a:latin typeface="Calibri"/>
                <a:ea typeface="Calibri"/>
                <a:cs typeface="Calibri"/>
                <a:sym typeface="Calibri"/>
              </a:rPr>
              <a:t>What future?</a:t>
            </a:r>
            <a:endParaRPr sz="1300" b="1" i="0" u="none" strike="noStrike" cap="none" dirty="0">
              <a:solidFill>
                <a:srgbClr val="2E3030"/>
              </a:solidFill>
              <a:latin typeface="Calibri"/>
              <a:ea typeface="Calibri"/>
              <a:cs typeface="Calibri"/>
              <a:sym typeface="Calibri"/>
            </a:endParaRPr>
          </a:p>
        </p:txBody>
      </p:sp>
      <p:sp>
        <p:nvSpPr>
          <p:cNvPr id="267" name="Google Shape;267;p2"/>
          <p:cNvSpPr/>
          <p:nvPr/>
        </p:nvSpPr>
        <p:spPr>
          <a:xfrm>
            <a:off x="4043587" y="2975486"/>
            <a:ext cx="1654500" cy="2078700"/>
          </a:xfrm>
          <a:prstGeom prst="roundRect">
            <a:avLst>
              <a:gd name="adj" fmla="val 12933"/>
            </a:avLst>
          </a:prstGeom>
          <a:solidFill>
            <a:srgbClr val="945E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700" b="0" i="0" u="none" strike="noStrike" cap="none">
              <a:solidFill>
                <a:srgbClr val="FFFFFF"/>
              </a:solidFill>
              <a:latin typeface="Calibri"/>
              <a:ea typeface="Calibri"/>
              <a:cs typeface="Calibri"/>
              <a:sym typeface="Calibri"/>
            </a:endParaRPr>
          </a:p>
        </p:txBody>
      </p:sp>
      <p:sp>
        <p:nvSpPr>
          <p:cNvPr id="268" name="Google Shape;268;p2"/>
          <p:cNvSpPr txBox="1"/>
          <p:nvPr/>
        </p:nvSpPr>
        <p:spPr>
          <a:xfrm>
            <a:off x="4239327" y="3171778"/>
            <a:ext cx="1441500" cy="178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500" b="1" i="0" u="none" strike="noStrike" cap="none" dirty="0">
                <a:solidFill>
                  <a:srgbClr val="FFFFFF"/>
                </a:solidFill>
                <a:latin typeface="Calibri"/>
                <a:ea typeface="Calibri"/>
                <a:cs typeface="Calibri"/>
                <a:sym typeface="Calibri"/>
              </a:rPr>
              <a:t>CREATIVE DIALOGUES</a:t>
            </a:r>
            <a:endParaRPr sz="1500" b="1" i="0" u="none" strike="noStrike" cap="none" dirty="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500" b="1" i="0" u="none" strike="noStrike" cap="none" dirty="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300" b="1" i="0" u="none" strike="noStrike" cap="none" dirty="0">
                <a:solidFill>
                  <a:srgbClr val="FFFFFF"/>
                </a:solidFill>
                <a:latin typeface="Calibri"/>
                <a:ea typeface="Calibri"/>
                <a:cs typeface="Calibri"/>
                <a:sym typeface="Calibri"/>
              </a:rPr>
              <a:t>Connecting creative agents with landscape challenges </a:t>
            </a:r>
            <a:r>
              <a:rPr lang="en-US" sz="1300" b="1" dirty="0">
                <a:solidFill>
                  <a:srgbClr val="FFFFFF"/>
                </a:solidFill>
                <a:latin typeface="Calibri"/>
                <a:ea typeface="Calibri"/>
                <a:cs typeface="Calibri"/>
                <a:sym typeface="Calibri"/>
              </a:rPr>
              <a:t>and practices</a:t>
            </a:r>
            <a:endParaRPr sz="1300" b="1" i="0" u="none" strike="noStrike" cap="none" dirty="0">
              <a:solidFill>
                <a:srgbClr val="FFFFFF"/>
              </a:solidFill>
              <a:latin typeface="Calibri"/>
              <a:ea typeface="Calibri"/>
              <a:cs typeface="Calibri"/>
              <a:sym typeface="Calibri"/>
            </a:endParaRPr>
          </a:p>
        </p:txBody>
      </p:sp>
      <p:sp>
        <p:nvSpPr>
          <p:cNvPr id="269" name="Google Shape;269;p2"/>
          <p:cNvSpPr/>
          <p:nvPr/>
        </p:nvSpPr>
        <p:spPr>
          <a:xfrm>
            <a:off x="5747509" y="2988242"/>
            <a:ext cx="1654500" cy="2078700"/>
          </a:xfrm>
          <a:prstGeom prst="roundRect">
            <a:avLst>
              <a:gd name="adj" fmla="val 12933"/>
            </a:avLst>
          </a:prstGeom>
          <a:solidFill>
            <a:srgbClr val="8520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700" b="0" i="0" u="none" strike="noStrike" cap="none">
              <a:solidFill>
                <a:srgbClr val="FFFFFF"/>
              </a:solidFill>
              <a:latin typeface="Calibri"/>
              <a:ea typeface="Calibri"/>
              <a:cs typeface="Calibri"/>
              <a:sym typeface="Calibri"/>
            </a:endParaRPr>
          </a:p>
        </p:txBody>
      </p:sp>
      <p:sp>
        <p:nvSpPr>
          <p:cNvPr id="270" name="Google Shape;270;p2"/>
          <p:cNvSpPr txBox="1"/>
          <p:nvPr/>
        </p:nvSpPr>
        <p:spPr>
          <a:xfrm>
            <a:off x="5806051" y="3188444"/>
            <a:ext cx="15492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500" b="1" i="0" u="none" strike="noStrike" cap="none">
                <a:solidFill>
                  <a:srgbClr val="FFFFFF"/>
                </a:solidFill>
                <a:latin typeface="Calibri"/>
                <a:ea typeface="Calibri"/>
                <a:cs typeface="Calibri"/>
                <a:sym typeface="Calibri"/>
              </a:rPr>
              <a:t>RESIDENTIAL WORKSHOPS</a:t>
            </a:r>
            <a:endParaRPr sz="15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5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300" b="1" i="0" u="none" strike="noStrike" cap="none">
                <a:solidFill>
                  <a:srgbClr val="FFFFFF"/>
                </a:solidFill>
                <a:latin typeface="Calibri"/>
                <a:ea typeface="Calibri"/>
                <a:cs typeface="Calibri"/>
                <a:sym typeface="Calibri"/>
              </a:rPr>
              <a:t>Idea development</a:t>
            </a:r>
            <a:endParaRPr sz="1300" b="1" i="0" u="none" strike="noStrike" cap="none">
              <a:solidFill>
                <a:srgbClr val="FFFFFF"/>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400"/>
              <a:buFont typeface="Arial"/>
              <a:buNone/>
            </a:pPr>
            <a:endParaRPr sz="13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300" b="1" i="0" u="none" strike="noStrike" cap="none">
                <a:solidFill>
                  <a:srgbClr val="FFFFFF"/>
                </a:solidFill>
                <a:latin typeface="Calibri"/>
                <a:ea typeface="Calibri"/>
                <a:cs typeface="Calibri"/>
                <a:sym typeface="Calibri"/>
              </a:rPr>
              <a:t>Prototype planning</a:t>
            </a:r>
            <a:endParaRPr sz="1300" b="1" i="0" u="none" strike="noStrike" cap="none">
              <a:solidFill>
                <a:srgbClr val="FFFFFF"/>
              </a:solidFill>
              <a:latin typeface="Calibri"/>
              <a:ea typeface="Calibri"/>
              <a:cs typeface="Calibri"/>
              <a:sym typeface="Calibri"/>
            </a:endParaRPr>
          </a:p>
        </p:txBody>
      </p:sp>
      <p:sp>
        <p:nvSpPr>
          <p:cNvPr id="271" name="Google Shape;271;p2"/>
          <p:cNvSpPr/>
          <p:nvPr/>
        </p:nvSpPr>
        <p:spPr>
          <a:xfrm>
            <a:off x="7458898" y="3009249"/>
            <a:ext cx="1602000" cy="2078700"/>
          </a:xfrm>
          <a:prstGeom prst="roundRect">
            <a:avLst>
              <a:gd name="adj" fmla="val 12933"/>
            </a:avLst>
          </a:prstGeom>
          <a:solidFill>
            <a:srgbClr val="6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700" b="0" i="0" u="none" strike="noStrike" cap="none">
              <a:solidFill>
                <a:srgbClr val="E3E001"/>
              </a:solidFill>
              <a:latin typeface="Calibri"/>
              <a:ea typeface="Calibri"/>
              <a:cs typeface="Calibri"/>
              <a:sym typeface="Calibri"/>
            </a:endParaRPr>
          </a:p>
        </p:txBody>
      </p:sp>
      <p:sp>
        <p:nvSpPr>
          <p:cNvPr id="272" name="Google Shape;272;p2"/>
          <p:cNvSpPr txBox="1"/>
          <p:nvPr/>
        </p:nvSpPr>
        <p:spPr>
          <a:xfrm>
            <a:off x="7535438" y="3225623"/>
            <a:ext cx="1459200" cy="115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500" b="1" i="0" u="none" strike="noStrike" cap="none">
                <a:solidFill>
                  <a:srgbClr val="FFFFFF"/>
                </a:solidFill>
                <a:latin typeface="Calibri"/>
                <a:ea typeface="Calibri"/>
                <a:cs typeface="Calibri"/>
                <a:sym typeface="Calibri"/>
              </a:rPr>
              <a:t>PROTOTYPING</a:t>
            </a:r>
            <a:endParaRPr sz="15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5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3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300" b="1" i="0" u="none" strike="noStrike" cap="none">
                <a:solidFill>
                  <a:srgbClr val="FFFFFF"/>
                </a:solidFill>
                <a:latin typeface="Calibri"/>
                <a:ea typeface="Calibri"/>
                <a:cs typeface="Calibri"/>
                <a:sym typeface="Calibri"/>
              </a:rPr>
              <a:t>Elaborating on ideas in context</a:t>
            </a:r>
            <a:endParaRPr sz="1300" b="1" i="0" u="none" strike="noStrike" cap="none">
              <a:solidFill>
                <a:srgbClr val="FFFFFF"/>
              </a:solidFill>
              <a:latin typeface="Calibri"/>
              <a:ea typeface="Calibri"/>
              <a:cs typeface="Calibri"/>
              <a:sym typeface="Calibri"/>
            </a:endParaRPr>
          </a:p>
        </p:txBody>
      </p:sp>
      <p:sp>
        <p:nvSpPr>
          <p:cNvPr id="273" name="Google Shape;273;p2"/>
          <p:cNvSpPr/>
          <p:nvPr/>
        </p:nvSpPr>
        <p:spPr>
          <a:xfrm>
            <a:off x="3173911" y="2985214"/>
            <a:ext cx="807900" cy="2078700"/>
          </a:xfrm>
          <a:prstGeom prst="roundRect">
            <a:avLst>
              <a:gd name="adj" fmla="val 12933"/>
            </a:avLst>
          </a:prstGeom>
          <a:solidFill>
            <a:srgbClr val="DD7E6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700" b="0" i="0" u="none" strike="noStrike" cap="none">
              <a:solidFill>
                <a:srgbClr val="FFFFFF"/>
              </a:solidFill>
              <a:latin typeface="Calibri"/>
              <a:ea typeface="Calibri"/>
              <a:cs typeface="Calibri"/>
              <a:sym typeface="Calibri"/>
            </a:endParaRPr>
          </a:p>
        </p:txBody>
      </p:sp>
      <p:sp>
        <p:nvSpPr>
          <p:cNvPr id="274" name="Google Shape;274;p2"/>
          <p:cNvSpPr txBox="1"/>
          <p:nvPr/>
        </p:nvSpPr>
        <p:spPr>
          <a:xfrm rot="-5400000">
            <a:off x="2777217" y="3886180"/>
            <a:ext cx="1549200" cy="323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500" b="1" i="0" u="none" strike="noStrike" cap="none">
                <a:solidFill>
                  <a:srgbClr val="3F3F3F"/>
                </a:solidFill>
                <a:latin typeface="Calibri"/>
                <a:ea typeface="Calibri"/>
                <a:cs typeface="Calibri"/>
                <a:sym typeface="Calibri"/>
              </a:rPr>
              <a:t>CALL</a:t>
            </a:r>
            <a:endParaRPr sz="1500" b="1" i="0" u="none" strike="noStrike" cap="none">
              <a:solidFill>
                <a:srgbClr val="3F3F3F"/>
              </a:solidFill>
              <a:latin typeface="Calibri"/>
              <a:ea typeface="Calibri"/>
              <a:cs typeface="Calibri"/>
              <a:sym typeface="Calibri"/>
            </a:endParaRPr>
          </a:p>
        </p:txBody>
      </p:sp>
      <p:sp>
        <p:nvSpPr>
          <p:cNvPr id="275" name="Google Shape;275;p2"/>
          <p:cNvSpPr txBox="1"/>
          <p:nvPr/>
        </p:nvSpPr>
        <p:spPr>
          <a:xfrm>
            <a:off x="7689454" y="2117750"/>
            <a:ext cx="8559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500" b="1" i="0" u="none" strike="noStrike" cap="none">
                <a:solidFill>
                  <a:srgbClr val="595959"/>
                </a:solidFill>
                <a:latin typeface="Calibri"/>
                <a:ea typeface="Calibri"/>
                <a:cs typeface="Calibri"/>
                <a:sym typeface="Calibri"/>
              </a:rPr>
              <a:t>2 cycles</a:t>
            </a:r>
            <a:endParaRPr sz="1500" b="1" i="0" u="none" strike="noStrike" cap="none">
              <a:solidFill>
                <a:srgbClr val="595959"/>
              </a:solidFill>
              <a:latin typeface="Calibri"/>
              <a:ea typeface="Calibri"/>
              <a:cs typeface="Calibri"/>
              <a:sym typeface="Calibri"/>
            </a:endParaRPr>
          </a:p>
        </p:txBody>
      </p:sp>
      <p:sp>
        <p:nvSpPr>
          <p:cNvPr id="276" name="Google Shape;276;p2"/>
          <p:cNvSpPr/>
          <p:nvPr/>
        </p:nvSpPr>
        <p:spPr>
          <a:xfrm rot="5400000">
            <a:off x="9572682" y="2673047"/>
            <a:ext cx="339300" cy="234300"/>
          </a:xfrm>
          <a:prstGeom prst="triangle">
            <a:avLst>
              <a:gd name="adj" fmla="val 50000"/>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0" b="0" i="0" u="none" strike="noStrike" cap="none">
              <a:solidFill>
                <a:srgbClr val="FFFFFF"/>
              </a:solidFill>
              <a:latin typeface="Arial"/>
              <a:ea typeface="Arial"/>
              <a:cs typeface="Arial"/>
              <a:sym typeface="Arial"/>
            </a:endParaRPr>
          </a:p>
        </p:txBody>
      </p:sp>
      <p:sp>
        <p:nvSpPr>
          <p:cNvPr id="277" name="Google Shape;277;p2"/>
          <p:cNvSpPr/>
          <p:nvPr/>
        </p:nvSpPr>
        <p:spPr>
          <a:xfrm rot="-5400000">
            <a:off x="6647155" y="5184550"/>
            <a:ext cx="339300" cy="234300"/>
          </a:xfrm>
          <a:prstGeom prst="triangle">
            <a:avLst>
              <a:gd name="adj" fmla="val 50000"/>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0" b="0" i="0" u="none" strike="noStrike" cap="none">
              <a:solidFill>
                <a:srgbClr val="FFFFFF"/>
              </a:solidFill>
              <a:latin typeface="Arial"/>
              <a:ea typeface="Arial"/>
              <a:cs typeface="Arial"/>
              <a:sym typeface="Arial"/>
            </a:endParaRPr>
          </a:p>
        </p:txBody>
      </p:sp>
      <p:sp>
        <p:nvSpPr>
          <p:cNvPr id="278" name="Google Shape;278;p2"/>
          <p:cNvSpPr/>
          <p:nvPr/>
        </p:nvSpPr>
        <p:spPr>
          <a:xfrm>
            <a:off x="10657962" y="2447176"/>
            <a:ext cx="1311600" cy="2945100"/>
          </a:xfrm>
          <a:prstGeom prst="roundRect">
            <a:avLst>
              <a:gd name="adj" fmla="val 12933"/>
            </a:avLst>
          </a:prstGeom>
          <a:solidFill>
            <a:srgbClr val="38761D">
              <a:alpha val="685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700" b="0" i="0" u="none" strike="noStrike" cap="none">
              <a:solidFill>
                <a:srgbClr val="FFFFFF"/>
              </a:solidFill>
              <a:latin typeface="Calibri"/>
              <a:ea typeface="Calibri"/>
              <a:cs typeface="Calibri"/>
              <a:sym typeface="Calibri"/>
            </a:endParaRPr>
          </a:p>
        </p:txBody>
      </p:sp>
      <p:sp>
        <p:nvSpPr>
          <p:cNvPr id="279" name="Google Shape;279;p2"/>
          <p:cNvSpPr txBox="1"/>
          <p:nvPr/>
        </p:nvSpPr>
        <p:spPr>
          <a:xfrm rot="-5400000">
            <a:off x="10070082" y="3527096"/>
            <a:ext cx="2093700" cy="78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endParaRPr sz="1500" b="1" i="0" u="none" strike="noStrike" cap="none">
              <a:solidFill>
                <a:srgbClr val="2E303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US" sz="1500" b="1">
                <a:solidFill>
                  <a:srgbClr val="2E3030"/>
                </a:solidFill>
                <a:latin typeface="Calibri"/>
                <a:ea typeface="Calibri"/>
                <a:cs typeface="Calibri"/>
                <a:sym typeface="Calibri"/>
              </a:rPr>
              <a:t>LANDSCAPE SERVICES AND SCENARIOS</a:t>
            </a:r>
            <a:endParaRPr sz="1800" b="0" i="0" u="none" strike="noStrike" cap="none">
              <a:solidFill>
                <a:srgbClr val="000000"/>
              </a:solidFill>
              <a:latin typeface="Calibri"/>
              <a:ea typeface="Calibri"/>
              <a:cs typeface="Calibri"/>
              <a:sym typeface="Calibri"/>
            </a:endParaRPr>
          </a:p>
        </p:txBody>
      </p:sp>
      <p:sp>
        <p:nvSpPr>
          <p:cNvPr id="2" name="Google Shape;275;g28cc2b8d120_0_386">
            <a:extLst>
              <a:ext uri="{FF2B5EF4-FFF2-40B4-BE49-F238E27FC236}">
                <a16:creationId xmlns:a16="http://schemas.microsoft.com/office/drawing/2014/main" id="{CA7AB8F7-C8E8-E137-B683-F3F70375F187}"/>
              </a:ext>
            </a:extLst>
          </p:cNvPr>
          <p:cNvSpPr txBox="1">
            <a:spLocks/>
          </p:cNvSpPr>
          <p:nvPr/>
        </p:nvSpPr>
        <p:spPr>
          <a:xfrm>
            <a:off x="6445650" y="6218775"/>
            <a:ext cx="5666400" cy="555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0" algn="r">
              <a:lnSpc>
                <a:spcPct val="100000"/>
              </a:lnSpc>
              <a:spcBef>
                <a:spcPts val="0"/>
              </a:spcBef>
              <a:buFont typeface="Arial"/>
              <a:buNone/>
            </a:pPr>
            <a:r>
              <a:rPr lang="en-US" sz="1100" dirty="0">
                <a:solidFill>
                  <a:schemeClr val="tx1"/>
                </a:solidFill>
              </a:rPr>
              <a:t>I. Bianchi</a:t>
            </a:r>
          </a:p>
          <a:p>
            <a:pPr marL="0" indent="0" algn="r">
              <a:lnSpc>
                <a:spcPct val="100000"/>
              </a:lnSpc>
              <a:spcBef>
                <a:spcPts val="0"/>
              </a:spcBef>
              <a:buClr>
                <a:schemeClr val="lt1"/>
              </a:buClr>
              <a:buSzPts val="1600"/>
              <a:buFont typeface="Arial"/>
              <a:buNone/>
            </a:pPr>
            <a:r>
              <a:rPr lang="en-US" sz="1100" b="1" dirty="0">
                <a:solidFill>
                  <a:schemeClr val="tx1"/>
                </a:solidFill>
              </a:rPr>
              <a:t>NMP24</a:t>
            </a:r>
          </a:p>
          <a:p>
            <a:pPr marL="0" indent="0" algn="r">
              <a:lnSpc>
                <a:spcPct val="100000"/>
              </a:lnSpc>
              <a:spcBef>
                <a:spcPts val="0"/>
              </a:spcBef>
              <a:buClr>
                <a:schemeClr val="lt1"/>
              </a:buClr>
              <a:buSzPts val="1600"/>
              <a:buFont typeface="Arial"/>
              <a:buNone/>
            </a:pPr>
            <a:r>
              <a:rPr lang="en-US" sz="1100" dirty="0">
                <a:solidFill>
                  <a:schemeClr val="tx1"/>
                </a:solidFill>
              </a:rPr>
              <a:t>Reggio Calabria, 22/05/2024</a:t>
            </a:r>
          </a:p>
          <a:p>
            <a:pPr marL="0" indent="0" algn="ctr">
              <a:buSzPts val="2400"/>
              <a:buFont typeface="Arial"/>
              <a:buNone/>
            </a:pPr>
            <a:endParaRPr lang="en-US" sz="1800" dirty="0">
              <a:solidFill>
                <a:schemeClr val="tx1"/>
              </a:solidFill>
            </a:endParaRPr>
          </a:p>
        </p:txBody>
      </p:sp>
    </p:spTree>
    <p:extLst>
      <p:ext uri="{BB962C8B-B14F-4D97-AF65-F5344CB8AC3E}">
        <p14:creationId xmlns:p14="http://schemas.microsoft.com/office/powerpoint/2010/main" val="252009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2" name="Google Shape;392;g28ff5b3d18b_0_131"/>
          <p:cNvSpPr/>
          <p:nvPr/>
        </p:nvSpPr>
        <p:spPr>
          <a:xfrm>
            <a:off x="4799625" y="247550"/>
            <a:ext cx="5103263" cy="4185782"/>
          </a:xfrm>
          <a:custGeom>
            <a:avLst/>
            <a:gdLst/>
            <a:ahLst/>
            <a:cxnLst/>
            <a:rect l="l" t="t" r="r" b="b"/>
            <a:pathLst>
              <a:path w="217995" h="166350" extrusionOk="0">
                <a:moveTo>
                  <a:pt x="20692" y="22824"/>
                </a:moveTo>
                <a:cubicBezTo>
                  <a:pt x="6859" y="33603"/>
                  <a:pt x="39735" y="50220"/>
                  <a:pt x="36322" y="65400"/>
                </a:cubicBezTo>
                <a:cubicBezTo>
                  <a:pt x="32909" y="80580"/>
                  <a:pt x="1920" y="98275"/>
                  <a:pt x="213" y="113904"/>
                </a:cubicBezTo>
                <a:cubicBezTo>
                  <a:pt x="-1494" y="129533"/>
                  <a:pt x="15303" y="150821"/>
                  <a:pt x="26082" y="159175"/>
                </a:cubicBezTo>
                <a:cubicBezTo>
                  <a:pt x="36861" y="167529"/>
                  <a:pt x="53028" y="167529"/>
                  <a:pt x="64885" y="164026"/>
                </a:cubicBezTo>
                <a:cubicBezTo>
                  <a:pt x="76742" y="160523"/>
                  <a:pt x="82042" y="138427"/>
                  <a:pt x="97222" y="138157"/>
                </a:cubicBezTo>
                <a:cubicBezTo>
                  <a:pt x="112402" y="137888"/>
                  <a:pt x="135846" y="168787"/>
                  <a:pt x="155966" y="162409"/>
                </a:cubicBezTo>
                <a:cubicBezTo>
                  <a:pt x="176086" y="156032"/>
                  <a:pt x="217136" y="119024"/>
                  <a:pt x="217944" y="99892"/>
                </a:cubicBezTo>
                <a:cubicBezTo>
                  <a:pt x="218753" y="80760"/>
                  <a:pt x="177255" y="64143"/>
                  <a:pt x="160817" y="47615"/>
                </a:cubicBezTo>
                <a:cubicBezTo>
                  <a:pt x="144379" y="31088"/>
                  <a:pt x="142672" y="4859"/>
                  <a:pt x="119318" y="727"/>
                </a:cubicBezTo>
                <a:cubicBezTo>
                  <a:pt x="95964" y="-3405"/>
                  <a:pt x="34525" y="12045"/>
                  <a:pt x="20692" y="22824"/>
                </a:cubicBezTo>
                <a:close/>
              </a:path>
            </a:pathLst>
          </a:cu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g28ff5b3d18b_0_131"/>
          <p:cNvSpPr/>
          <p:nvPr/>
        </p:nvSpPr>
        <p:spPr>
          <a:xfrm>
            <a:off x="3069176" y="308550"/>
            <a:ext cx="6833712" cy="5910239"/>
          </a:xfrm>
          <a:custGeom>
            <a:avLst/>
            <a:gdLst/>
            <a:ahLst/>
            <a:cxnLst/>
            <a:rect l="l" t="t" r="r" b="b"/>
            <a:pathLst>
              <a:path w="212527" h="231956" extrusionOk="0">
                <a:moveTo>
                  <a:pt x="71185" y="18952"/>
                </a:moveTo>
                <a:cubicBezTo>
                  <a:pt x="59149" y="30988"/>
                  <a:pt x="58790" y="53803"/>
                  <a:pt x="46933" y="72307"/>
                </a:cubicBezTo>
                <a:cubicBezTo>
                  <a:pt x="35076" y="90811"/>
                  <a:pt x="404" y="110303"/>
                  <a:pt x="45" y="129974"/>
                </a:cubicBezTo>
                <a:cubicBezTo>
                  <a:pt x="-314" y="149645"/>
                  <a:pt x="25555" y="173359"/>
                  <a:pt x="44777" y="190335"/>
                </a:cubicBezTo>
                <a:cubicBezTo>
                  <a:pt x="63999" y="207312"/>
                  <a:pt x="87443" y="230845"/>
                  <a:pt x="115378" y="231833"/>
                </a:cubicBezTo>
                <a:cubicBezTo>
                  <a:pt x="143313" y="232821"/>
                  <a:pt x="210142" y="213599"/>
                  <a:pt x="212387" y="196263"/>
                </a:cubicBezTo>
                <a:cubicBezTo>
                  <a:pt x="214633" y="178927"/>
                  <a:pt x="142414" y="147310"/>
                  <a:pt x="128851" y="127818"/>
                </a:cubicBezTo>
                <a:cubicBezTo>
                  <a:pt x="115288" y="108327"/>
                  <a:pt x="124630" y="92249"/>
                  <a:pt x="131007" y="79314"/>
                </a:cubicBezTo>
                <a:cubicBezTo>
                  <a:pt x="137385" y="66380"/>
                  <a:pt x="162086" y="59912"/>
                  <a:pt x="167116" y="50211"/>
                </a:cubicBezTo>
                <a:cubicBezTo>
                  <a:pt x="172146" y="40510"/>
                  <a:pt x="169182" y="29462"/>
                  <a:pt x="161188" y="21108"/>
                </a:cubicBezTo>
                <a:cubicBezTo>
                  <a:pt x="153194" y="12755"/>
                  <a:pt x="134151" y="449"/>
                  <a:pt x="119150" y="90"/>
                </a:cubicBezTo>
                <a:cubicBezTo>
                  <a:pt x="104150" y="-269"/>
                  <a:pt x="83221" y="6916"/>
                  <a:pt x="71185" y="18952"/>
                </a:cubicBezTo>
                <a:close/>
              </a:path>
            </a:pathLst>
          </a:custGeom>
          <a:noFill/>
          <a:ln w="19050" cap="flat" cmpd="sng">
            <a:solidFill>
              <a:srgbClr val="E3E00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g28ff5b3d18b_0_131"/>
          <p:cNvSpPr/>
          <p:nvPr/>
        </p:nvSpPr>
        <p:spPr>
          <a:xfrm>
            <a:off x="6216666" y="445484"/>
            <a:ext cx="1643700" cy="16437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Calibri"/>
                <a:ea typeface="Calibri"/>
                <a:cs typeface="Calibri"/>
                <a:sym typeface="Calibri"/>
              </a:rPr>
              <a:t>LOCAL CULTURAL ACTORS</a:t>
            </a:r>
            <a:endParaRPr sz="1200" b="1" i="0" u="none" strike="noStrike" cap="none" dirty="0">
              <a:solidFill>
                <a:srgbClr val="000000"/>
              </a:solidFill>
              <a:latin typeface="Calibri"/>
              <a:ea typeface="Calibri"/>
              <a:cs typeface="Calibri"/>
              <a:sym typeface="Calibri"/>
            </a:endParaRPr>
          </a:p>
        </p:txBody>
      </p:sp>
      <p:sp>
        <p:nvSpPr>
          <p:cNvPr id="395" name="Google Shape;395;g28ff5b3d18b_0_131"/>
          <p:cNvSpPr/>
          <p:nvPr/>
        </p:nvSpPr>
        <p:spPr>
          <a:xfrm>
            <a:off x="9878013" y="2993667"/>
            <a:ext cx="1834200" cy="1760100"/>
          </a:xfrm>
          <a:prstGeom prst="ellipse">
            <a:avLst/>
          </a:prstGeom>
          <a:solidFill>
            <a:srgbClr val="95754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lt2"/>
                </a:solidFill>
                <a:latin typeface="Calibri"/>
                <a:ea typeface="Calibri"/>
                <a:cs typeface="Calibri"/>
                <a:sym typeface="Calibri"/>
              </a:rPr>
              <a:t>INTERNATIONAL ARTISTS, DESIGNER, LANDSCAPE PROFESSIONALS</a:t>
            </a:r>
            <a:endParaRPr sz="1300" b="1" i="0" u="none" strike="noStrike" cap="none" dirty="0">
              <a:solidFill>
                <a:schemeClr val="lt2"/>
              </a:solidFill>
              <a:latin typeface="Calibri"/>
              <a:ea typeface="Calibri"/>
              <a:cs typeface="Calibri"/>
              <a:sym typeface="Calibri"/>
            </a:endParaRPr>
          </a:p>
        </p:txBody>
      </p:sp>
      <p:sp>
        <p:nvSpPr>
          <p:cNvPr id="396" name="Google Shape;396;g28ff5b3d18b_0_131"/>
          <p:cNvSpPr/>
          <p:nvPr/>
        </p:nvSpPr>
        <p:spPr>
          <a:xfrm>
            <a:off x="6471213" y="4172075"/>
            <a:ext cx="1760100" cy="17604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dirty="0">
                <a:solidFill>
                  <a:srgbClr val="EFF0ED"/>
                </a:solidFill>
                <a:latin typeface="Calibri"/>
                <a:ea typeface="Calibri"/>
                <a:cs typeface="Calibri"/>
                <a:sym typeface="Calibri"/>
              </a:rPr>
              <a:t>SCIENTISTS &amp; RESEARCHERS</a:t>
            </a:r>
            <a:endParaRPr sz="1200" b="1" i="0" u="none" strike="noStrike" cap="none" dirty="0">
              <a:solidFill>
                <a:srgbClr val="EFF0ED"/>
              </a:solidFill>
              <a:latin typeface="Calibri"/>
              <a:ea typeface="Calibri"/>
              <a:cs typeface="Calibri"/>
              <a:sym typeface="Calibri"/>
            </a:endParaRPr>
          </a:p>
        </p:txBody>
      </p:sp>
      <p:sp>
        <p:nvSpPr>
          <p:cNvPr id="397" name="Google Shape;397;g28ff5b3d18b_0_131"/>
          <p:cNvSpPr/>
          <p:nvPr/>
        </p:nvSpPr>
        <p:spPr>
          <a:xfrm>
            <a:off x="7363425" y="1901575"/>
            <a:ext cx="1983900" cy="1984200"/>
          </a:xfrm>
          <a:prstGeom prst="ellipse">
            <a:avLst/>
          </a:prstGeom>
          <a:solidFill>
            <a:srgbClr val="274E1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2"/>
                </a:solidFill>
                <a:latin typeface="Calibri"/>
                <a:ea typeface="Calibri"/>
                <a:cs typeface="Calibri"/>
                <a:sym typeface="Calibri"/>
              </a:rPr>
              <a:t>LOCAL COMMUNITIES AND STAKEHOLDERS</a:t>
            </a:r>
            <a:endParaRPr sz="1200" b="1" i="0" u="none" strike="noStrike" cap="none">
              <a:solidFill>
                <a:schemeClr val="lt2"/>
              </a:solidFill>
              <a:latin typeface="Calibri"/>
              <a:ea typeface="Calibri"/>
              <a:cs typeface="Calibri"/>
              <a:sym typeface="Calibri"/>
            </a:endParaRPr>
          </a:p>
        </p:txBody>
      </p:sp>
      <p:sp>
        <p:nvSpPr>
          <p:cNvPr id="398" name="Google Shape;398;g28ff5b3d18b_0_131"/>
          <p:cNvSpPr/>
          <p:nvPr/>
        </p:nvSpPr>
        <p:spPr>
          <a:xfrm>
            <a:off x="5066238" y="2383625"/>
            <a:ext cx="1760100" cy="17601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dirty="0">
                <a:solidFill>
                  <a:srgbClr val="2E3030"/>
                </a:solidFill>
                <a:latin typeface="Calibri"/>
                <a:ea typeface="Calibri"/>
                <a:cs typeface="Calibri"/>
                <a:sym typeface="Calibri"/>
              </a:rPr>
              <a:t>POLICY-</a:t>
            </a:r>
            <a:endParaRPr sz="1100" b="1" i="0" u="none" strike="noStrike" cap="none" dirty="0">
              <a:solidFill>
                <a:srgbClr val="2E303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dirty="0">
                <a:solidFill>
                  <a:srgbClr val="2E3030"/>
                </a:solidFill>
                <a:latin typeface="Calibri"/>
                <a:ea typeface="Calibri"/>
                <a:cs typeface="Calibri"/>
                <a:sym typeface="Calibri"/>
              </a:rPr>
              <a:t>MAKERS</a:t>
            </a:r>
            <a:endParaRPr sz="1200" b="1" i="0" u="none" strike="noStrike" cap="none" dirty="0">
              <a:solidFill>
                <a:srgbClr val="000000"/>
              </a:solidFill>
              <a:latin typeface="Calibri"/>
              <a:ea typeface="Calibri"/>
              <a:cs typeface="Calibri"/>
              <a:sym typeface="Calibri"/>
            </a:endParaRPr>
          </a:p>
        </p:txBody>
      </p:sp>
      <p:sp>
        <p:nvSpPr>
          <p:cNvPr id="399" name="Google Shape;399;g28ff5b3d18b_0_131"/>
          <p:cNvSpPr txBox="1"/>
          <p:nvPr/>
        </p:nvSpPr>
        <p:spPr>
          <a:xfrm>
            <a:off x="9122825" y="5125950"/>
            <a:ext cx="2533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888888"/>
                </a:solidFill>
                <a:highlight>
                  <a:srgbClr val="E3E001"/>
                </a:highlight>
                <a:latin typeface="Inter"/>
                <a:ea typeface="Inter"/>
                <a:cs typeface="Inter"/>
                <a:sym typeface="Inter"/>
              </a:rPr>
              <a:t>partners &amp; advisory board</a:t>
            </a:r>
            <a:endParaRPr sz="1400" b="0" i="0" u="none" strike="noStrike" cap="none">
              <a:solidFill>
                <a:srgbClr val="888888"/>
              </a:solidFill>
              <a:highlight>
                <a:srgbClr val="E3E001"/>
              </a:highlight>
              <a:latin typeface="Inter"/>
              <a:ea typeface="Inter"/>
              <a:cs typeface="Inter"/>
              <a:sym typeface="Inter"/>
            </a:endParaRPr>
          </a:p>
        </p:txBody>
      </p:sp>
      <p:sp>
        <p:nvSpPr>
          <p:cNvPr id="401" name="Google Shape;401;g28ff5b3d18b_0_131"/>
          <p:cNvSpPr txBox="1"/>
          <p:nvPr/>
        </p:nvSpPr>
        <p:spPr>
          <a:xfrm>
            <a:off x="374050" y="1361825"/>
            <a:ext cx="3000000" cy="19302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800"/>
              <a:buFont typeface="Arial"/>
              <a:buNone/>
            </a:pPr>
            <a:r>
              <a:rPr lang="en-US" sz="1800" b="1" i="0" u="none" strike="noStrike" cap="none" dirty="0">
                <a:solidFill>
                  <a:schemeClr val="accent2"/>
                </a:solidFill>
                <a:latin typeface="Inter"/>
                <a:ea typeface="Inter"/>
                <a:cs typeface="Inter"/>
                <a:sym typeface="Inter"/>
              </a:rPr>
              <a:t>HOW CAN CREATIVE PRACTICES HYBRIDISE WITH PROFESSIONAL ACTIONS AND DIALOGUE WITH PLACE-SPECIFIC NEEDS?</a:t>
            </a:r>
            <a:r>
              <a:rPr lang="en-US" sz="1800" b="1" i="0" u="none" strike="noStrike" cap="none" dirty="0">
                <a:solidFill>
                  <a:schemeClr val="dk1"/>
                </a:solidFill>
                <a:highlight>
                  <a:schemeClr val="lt1"/>
                </a:highlight>
                <a:latin typeface="Inter"/>
                <a:ea typeface="Inter"/>
                <a:cs typeface="Inter"/>
                <a:sym typeface="Inter"/>
              </a:rPr>
              <a:t>  </a:t>
            </a:r>
            <a:endParaRPr sz="1400" b="0" i="0" u="none" strike="noStrike" cap="none" dirty="0">
              <a:solidFill>
                <a:srgbClr val="000000"/>
              </a:solidFill>
              <a:latin typeface="Arial"/>
              <a:ea typeface="Arial"/>
              <a:cs typeface="Arial"/>
              <a:sym typeface="Arial"/>
            </a:endParaRPr>
          </a:p>
        </p:txBody>
      </p:sp>
      <p:sp>
        <p:nvSpPr>
          <p:cNvPr id="402" name="Google Shape;402;g28ff5b3d18b_0_131"/>
          <p:cNvSpPr txBox="1"/>
          <p:nvPr/>
        </p:nvSpPr>
        <p:spPr>
          <a:xfrm>
            <a:off x="9347325" y="1578525"/>
            <a:ext cx="2533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2"/>
                </a:solidFill>
                <a:highlight>
                  <a:schemeClr val="dk1"/>
                </a:highlight>
                <a:latin typeface="Inter"/>
                <a:ea typeface="Inter"/>
                <a:cs typeface="Inter"/>
                <a:sym typeface="Inter"/>
              </a:rPr>
              <a:t>local network activation</a:t>
            </a:r>
            <a:endParaRPr sz="1400" b="0" i="0" u="none" strike="noStrike" cap="none">
              <a:solidFill>
                <a:schemeClr val="lt2"/>
              </a:solidFill>
              <a:highlight>
                <a:schemeClr val="dk1"/>
              </a:highlight>
              <a:latin typeface="Inter"/>
              <a:ea typeface="Inter"/>
              <a:cs typeface="Inter"/>
              <a:sym typeface="Inter"/>
            </a:endParaRPr>
          </a:p>
        </p:txBody>
      </p:sp>
      <p:sp>
        <p:nvSpPr>
          <p:cNvPr id="4" name="Google Shape;275;g28cc2b8d120_0_386">
            <a:extLst>
              <a:ext uri="{FF2B5EF4-FFF2-40B4-BE49-F238E27FC236}">
                <a16:creationId xmlns:a16="http://schemas.microsoft.com/office/drawing/2014/main" id="{13DD38C2-E52E-31FB-D373-DBB755CBBA51}"/>
              </a:ext>
            </a:extLst>
          </p:cNvPr>
          <p:cNvSpPr txBox="1">
            <a:spLocks/>
          </p:cNvSpPr>
          <p:nvPr/>
        </p:nvSpPr>
        <p:spPr>
          <a:xfrm>
            <a:off x="6445650" y="6218775"/>
            <a:ext cx="5666400" cy="555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0" algn="r">
              <a:lnSpc>
                <a:spcPct val="100000"/>
              </a:lnSpc>
              <a:spcBef>
                <a:spcPts val="0"/>
              </a:spcBef>
              <a:buFont typeface="Arial"/>
              <a:buNone/>
            </a:pPr>
            <a:r>
              <a:rPr lang="en-US" sz="1100" dirty="0">
                <a:solidFill>
                  <a:schemeClr val="tx1"/>
                </a:solidFill>
              </a:rPr>
              <a:t>I. Bianchi</a:t>
            </a:r>
          </a:p>
          <a:p>
            <a:pPr marL="0" indent="0" algn="r">
              <a:lnSpc>
                <a:spcPct val="100000"/>
              </a:lnSpc>
              <a:spcBef>
                <a:spcPts val="0"/>
              </a:spcBef>
              <a:buClr>
                <a:schemeClr val="lt1"/>
              </a:buClr>
              <a:buSzPts val="1600"/>
              <a:buFont typeface="Arial"/>
              <a:buNone/>
            </a:pPr>
            <a:r>
              <a:rPr lang="en-US" sz="1100" b="1" dirty="0">
                <a:solidFill>
                  <a:schemeClr val="tx1"/>
                </a:solidFill>
              </a:rPr>
              <a:t>NMP24</a:t>
            </a:r>
          </a:p>
          <a:p>
            <a:pPr marL="0" indent="0" algn="r">
              <a:lnSpc>
                <a:spcPct val="100000"/>
              </a:lnSpc>
              <a:spcBef>
                <a:spcPts val="0"/>
              </a:spcBef>
              <a:buClr>
                <a:schemeClr val="lt1"/>
              </a:buClr>
              <a:buSzPts val="1600"/>
              <a:buFont typeface="Arial"/>
              <a:buNone/>
            </a:pPr>
            <a:r>
              <a:rPr lang="en-US" sz="1100" dirty="0">
                <a:solidFill>
                  <a:schemeClr val="tx1"/>
                </a:solidFill>
              </a:rPr>
              <a:t>Reggio Calabria, 22/05/2024</a:t>
            </a:r>
          </a:p>
          <a:p>
            <a:pPr marL="0" indent="0" algn="ctr">
              <a:buSzPts val="2400"/>
              <a:buFont typeface="Arial"/>
              <a:buNone/>
            </a:pPr>
            <a:endParaRPr lang="en-US" sz="1800" dirty="0">
              <a:solidFill>
                <a:schemeClr val="tx1"/>
              </a:solidFill>
            </a:endParaRPr>
          </a:p>
        </p:txBody>
      </p:sp>
      <p:sp>
        <p:nvSpPr>
          <p:cNvPr id="5" name="Google Shape;291;p3">
            <a:extLst>
              <a:ext uri="{FF2B5EF4-FFF2-40B4-BE49-F238E27FC236}">
                <a16:creationId xmlns:a16="http://schemas.microsoft.com/office/drawing/2014/main" id="{7832B4FF-C764-1BAC-3281-38B87D8709FE}"/>
              </a:ext>
            </a:extLst>
          </p:cNvPr>
          <p:cNvSpPr/>
          <p:nvPr/>
        </p:nvSpPr>
        <p:spPr>
          <a:xfrm>
            <a:off x="3472779" y="3056839"/>
            <a:ext cx="1161946" cy="1115236"/>
          </a:xfrm>
          <a:prstGeom prst="ellipse">
            <a:avLst/>
          </a:prstGeom>
          <a:solidFill>
            <a:srgbClr val="A61C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100" b="1" dirty="0">
                <a:solidFill>
                  <a:srgbClr val="ECE4DA"/>
                </a:solidFill>
                <a:latin typeface="Calibri"/>
                <a:ea typeface="Calibri"/>
                <a:cs typeface="Calibri"/>
                <a:sym typeface="Calibri"/>
              </a:rPr>
              <a:t>LOCAL ART CURATOR</a:t>
            </a:r>
            <a:endParaRPr sz="1100" b="1" i="0" u="none" strike="noStrike" cap="none" dirty="0">
              <a:solidFill>
                <a:srgbClr val="ECE4DA"/>
              </a:solidFill>
              <a:latin typeface="Calibri"/>
              <a:ea typeface="Calibri"/>
              <a:cs typeface="Calibri"/>
              <a:sym typeface="Calibri"/>
            </a:endParaRPr>
          </a:p>
        </p:txBody>
      </p:sp>
      <p:sp>
        <p:nvSpPr>
          <p:cNvPr id="13" name="Google Shape;259;p2">
            <a:extLst>
              <a:ext uri="{FF2B5EF4-FFF2-40B4-BE49-F238E27FC236}">
                <a16:creationId xmlns:a16="http://schemas.microsoft.com/office/drawing/2014/main" id="{CF1264BF-01B9-4E80-DF1F-6A6206E3D31E}"/>
              </a:ext>
            </a:extLst>
          </p:cNvPr>
          <p:cNvSpPr txBox="1">
            <a:spLocks noGrp="1"/>
          </p:cNvSpPr>
          <p:nvPr>
            <p:ph type="title"/>
          </p:nvPr>
        </p:nvSpPr>
        <p:spPr>
          <a:xfrm>
            <a:off x="491334" y="323227"/>
            <a:ext cx="9395691" cy="70629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The actors</a:t>
            </a:r>
            <a:endParaRPr dirty="0"/>
          </a:p>
        </p:txBody>
      </p:sp>
    </p:spTree>
    <p:extLst>
      <p:ext uri="{BB962C8B-B14F-4D97-AF65-F5344CB8AC3E}">
        <p14:creationId xmlns:p14="http://schemas.microsoft.com/office/powerpoint/2010/main" val="1417449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
          <p:cNvSpPr txBox="1">
            <a:spLocks noGrp="1"/>
          </p:cNvSpPr>
          <p:nvPr>
            <p:ph type="title"/>
          </p:nvPr>
        </p:nvSpPr>
        <p:spPr>
          <a:xfrm>
            <a:off x="491334" y="323227"/>
            <a:ext cx="9395691" cy="70629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The methodology | A co-creation approach</a:t>
            </a:r>
            <a:endParaRPr dirty="0"/>
          </a:p>
        </p:txBody>
      </p:sp>
      <p:sp>
        <p:nvSpPr>
          <p:cNvPr id="260" name="Google Shape;260;p2"/>
          <p:cNvSpPr/>
          <p:nvPr/>
        </p:nvSpPr>
        <p:spPr>
          <a:xfrm>
            <a:off x="6489863" y="2783873"/>
            <a:ext cx="3533400" cy="2517900"/>
          </a:xfrm>
          <a:prstGeom prst="roundRect">
            <a:avLst>
              <a:gd name="adj" fmla="val 10617"/>
            </a:avLst>
          </a:prstGeom>
          <a:noFill/>
          <a:ln w="76200" cap="flat" cmpd="sng">
            <a:solidFill>
              <a:srgbClr val="5959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0" b="0" i="0" u="none" strike="noStrike" cap="none">
              <a:solidFill>
                <a:srgbClr val="FFFFFF"/>
              </a:solidFill>
              <a:latin typeface="Arial"/>
              <a:ea typeface="Arial"/>
              <a:cs typeface="Arial"/>
              <a:sym typeface="Arial"/>
            </a:endParaRPr>
          </a:p>
        </p:txBody>
      </p:sp>
      <p:sp>
        <p:nvSpPr>
          <p:cNvPr id="261" name="Google Shape;261;p2"/>
          <p:cNvSpPr/>
          <p:nvPr/>
        </p:nvSpPr>
        <p:spPr>
          <a:xfrm>
            <a:off x="9141470" y="3008432"/>
            <a:ext cx="1436100" cy="2070300"/>
          </a:xfrm>
          <a:prstGeom prst="roundRect">
            <a:avLst>
              <a:gd name="adj" fmla="val 12933"/>
            </a:avLst>
          </a:prstGeom>
          <a:solidFill>
            <a:srgbClr val="C0AD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700" b="0" i="0" u="none" strike="noStrike" cap="none">
              <a:solidFill>
                <a:srgbClr val="FFFFFF"/>
              </a:solidFill>
              <a:latin typeface="Calibri"/>
              <a:ea typeface="Calibri"/>
              <a:cs typeface="Calibri"/>
              <a:sym typeface="Calibri"/>
            </a:endParaRPr>
          </a:p>
        </p:txBody>
      </p:sp>
      <p:sp>
        <p:nvSpPr>
          <p:cNvPr id="262" name="Google Shape;262;p2"/>
          <p:cNvSpPr/>
          <p:nvPr/>
        </p:nvSpPr>
        <p:spPr>
          <a:xfrm>
            <a:off x="208925" y="2500119"/>
            <a:ext cx="1311600" cy="2945100"/>
          </a:xfrm>
          <a:prstGeom prst="roundRect">
            <a:avLst>
              <a:gd name="adj" fmla="val 12933"/>
            </a:avLst>
          </a:prstGeom>
          <a:solidFill>
            <a:srgbClr val="C4C200">
              <a:alpha val="389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700" b="0" i="0" u="none" strike="noStrike" cap="none">
              <a:solidFill>
                <a:srgbClr val="FFFFFF"/>
              </a:solidFill>
              <a:latin typeface="Calibri"/>
              <a:ea typeface="Calibri"/>
              <a:cs typeface="Calibri"/>
              <a:sym typeface="Calibri"/>
            </a:endParaRPr>
          </a:p>
        </p:txBody>
      </p:sp>
      <p:sp>
        <p:nvSpPr>
          <p:cNvPr id="263" name="Google Shape;263;p2"/>
          <p:cNvSpPr txBox="1"/>
          <p:nvPr/>
        </p:nvSpPr>
        <p:spPr>
          <a:xfrm>
            <a:off x="9187273" y="3236026"/>
            <a:ext cx="1390200" cy="1185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500" b="1" i="0" u="none" strike="noStrike" cap="none">
                <a:solidFill>
                  <a:srgbClr val="2E3030"/>
                </a:solidFill>
                <a:latin typeface="Calibri"/>
                <a:ea typeface="Calibri"/>
                <a:cs typeface="Calibri"/>
                <a:sym typeface="Calibri"/>
              </a:rPr>
              <a:t>TESTING</a:t>
            </a:r>
            <a:endParaRPr sz="1500" b="1" i="0" u="none" strike="noStrike" cap="none">
              <a:solidFill>
                <a:srgbClr val="2E303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500" b="1" i="0" u="none" strike="noStrike" cap="none">
              <a:solidFill>
                <a:srgbClr val="2E303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500" b="1" i="0" u="none" strike="noStrike" cap="none">
              <a:solidFill>
                <a:srgbClr val="2E303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300" b="1" i="0" u="none" strike="noStrike" cap="none">
                <a:solidFill>
                  <a:srgbClr val="2E3030"/>
                </a:solidFill>
                <a:latin typeface="Calibri"/>
                <a:ea typeface="Calibri"/>
                <a:cs typeface="Calibri"/>
                <a:sym typeface="Calibri"/>
              </a:rPr>
              <a:t>Experimenting with prototypes</a:t>
            </a:r>
            <a:endParaRPr sz="1300" b="1" i="0" u="none" strike="noStrike" cap="none">
              <a:solidFill>
                <a:srgbClr val="2E3030"/>
              </a:solidFill>
              <a:latin typeface="Calibri"/>
              <a:ea typeface="Calibri"/>
              <a:cs typeface="Calibri"/>
              <a:sym typeface="Calibri"/>
            </a:endParaRPr>
          </a:p>
        </p:txBody>
      </p:sp>
      <p:sp>
        <p:nvSpPr>
          <p:cNvPr id="264" name="Google Shape;264;p2"/>
          <p:cNvSpPr txBox="1"/>
          <p:nvPr/>
        </p:nvSpPr>
        <p:spPr>
          <a:xfrm rot="-5400000">
            <a:off x="-155284" y="3698691"/>
            <a:ext cx="20937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500" b="1" i="0" u="none" strike="noStrike" cap="none">
                <a:solidFill>
                  <a:srgbClr val="2E3030"/>
                </a:solidFill>
                <a:latin typeface="Calibri"/>
                <a:ea typeface="Calibri"/>
                <a:cs typeface="Calibri"/>
                <a:sym typeface="Calibri"/>
              </a:rPr>
              <a:t>LANDSCAPE </a:t>
            </a:r>
            <a:endParaRPr sz="1500" b="1" i="0" u="none" strike="noStrike" cap="none">
              <a:solidFill>
                <a:srgbClr val="2E303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US" sz="1500" b="1" i="0" u="none" strike="noStrike" cap="none">
                <a:solidFill>
                  <a:srgbClr val="2E3030"/>
                </a:solidFill>
                <a:latin typeface="Calibri"/>
                <a:ea typeface="Calibri"/>
                <a:cs typeface="Calibri"/>
                <a:sym typeface="Calibri"/>
              </a:rPr>
              <a:t>CHALLENGES</a:t>
            </a:r>
            <a:endParaRPr sz="1800" b="0" i="0" u="none" strike="noStrike" cap="none">
              <a:solidFill>
                <a:srgbClr val="000000"/>
              </a:solidFill>
              <a:latin typeface="Calibri"/>
              <a:ea typeface="Calibri"/>
              <a:cs typeface="Calibri"/>
              <a:sym typeface="Calibri"/>
            </a:endParaRPr>
          </a:p>
        </p:txBody>
      </p:sp>
      <p:sp>
        <p:nvSpPr>
          <p:cNvPr id="265" name="Google Shape;265;p2"/>
          <p:cNvSpPr/>
          <p:nvPr/>
        </p:nvSpPr>
        <p:spPr>
          <a:xfrm>
            <a:off x="1590543" y="2975486"/>
            <a:ext cx="1533600" cy="2078700"/>
          </a:xfrm>
          <a:prstGeom prst="roundRect">
            <a:avLst>
              <a:gd name="adj" fmla="val 12933"/>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700" b="0" i="0" u="none" strike="noStrike" cap="none">
              <a:solidFill>
                <a:srgbClr val="FFFFFF"/>
              </a:solidFill>
              <a:latin typeface="Calibri"/>
              <a:ea typeface="Calibri"/>
              <a:cs typeface="Calibri"/>
              <a:sym typeface="Calibri"/>
            </a:endParaRPr>
          </a:p>
        </p:txBody>
      </p:sp>
      <p:sp>
        <p:nvSpPr>
          <p:cNvPr id="266" name="Google Shape;266;p2"/>
          <p:cNvSpPr txBox="1"/>
          <p:nvPr/>
        </p:nvSpPr>
        <p:spPr>
          <a:xfrm>
            <a:off x="1725759" y="3185284"/>
            <a:ext cx="1745400" cy="15850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500" b="1" i="0" u="none" strike="noStrike" cap="none" dirty="0">
                <a:solidFill>
                  <a:srgbClr val="2E3030"/>
                </a:solidFill>
                <a:latin typeface="Calibri"/>
                <a:ea typeface="Calibri"/>
                <a:cs typeface="Calibri"/>
                <a:sym typeface="Calibri"/>
              </a:rPr>
              <a:t>PILOTS </a:t>
            </a:r>
            <a:endParaRPr sz="1500" b="1" i="0" u="none" strike="noStrike" cap="none" dirty="0">
              <a:solidFill>
                <a:srgbClr val="2E303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500" b="1" i="0" u="none" strike="noStrike" cap="none" dirty="0">
                <a:solidFill>
                  <a:srgbClr val="2E3030"/>
                </a:solidFill>
                <a:latin typeface="Calibri"/>
                <a:ea typeface="Calibri"/>
                <a:cs typeface="Calibri"/>
                <a:sym typeface="Calibri"/>
              </a:rPr>
              <a:t>ACTIVATION</a:t>
            </a:r>
            <a:endParaRPr sz="1500" b="1" i="0" u="none" strike="noStrike" cap="none" dirty="0">
              <a:solidFill>
                <a:srgbClr val="2E303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500" b="1" i="0" u="none" strike="noStrike" cap="none" dirty="0">
              <a:solidFill>
                <a:srgbClr val="2E303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300" b="1" i="0" u="none" strike="noStrike" cap="none" dirty="0">
                <a:solidFill>
                  <a:srgbClr val="2E3030"/>
                </a:solidFill>
                <a:latin typeface="Calibri"/>
                <a:ea typeface="Calibri"/>
                <a:cs typeface="Calibri"/>
                <a:sym typeface="Calibri"/>
              </a:rPr>
              <a:t>What </a:t>
            </a:r>
          </a:p>
          <a:p>
            <a:pPr marL="0" marR="0" lvl="0" indent="0" algn="l" rtl="0">
              <a:lnSpc>
                <a:spcPct val="100000"/>
              </a:lnSpc>
              <a:spcBef>
                <a:spcPts val="0"/>
              </a:spcBef>
              <a:spcAft>
                <a:spcPts val="0"/>
              </a:spcAft>
              <a:buClr>
                <a:srgbClr val="000000"/>
              </a:buClr>
              <a:buSzPts val="1400"/>
              <a:buFont typeface="Arial"/>
              <a:buNone/>
            </a:pPr>
            <a:r>
              <a:rPr lang="en-US" sz="1300" b="1" i="0" u="none" strike="noStrike" cap="none" dirty="0">
                <a:solidFill>
                  <a:srgbClr val="2E3030"/>
                </a:solidFill>
                <a:latin typeface="Calibri"/>
                <a:ea typeface="Calibri"/>
                <a:cs typeface="Calibri"/>
                <a:sym typeface="Calibri"/>
              </a:rPr>
              <a:t>challenges?</a:t>
            </a:r>
            <a:endParaRPr sz="1300" b="1" i="0" u="none" strike="noStrike" cap="none" dirty="0">
              <a:solidFill>
                <a:srgbClr val="2E303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300" b="1" i="0" u="none" strike="noStrike" cap="none" dirty="0">
              <a:solidFill>
                <a:srgbClr val="2E303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300" b="1" i="0" u="none" strike="noStrike" cap="none" dirty="0">
                <a:solidFill>
                  <a:srgbClr val="2E3030"/>
                </a:solidFill>
                <a:latin typeface="Calibri"/>
                <a:ea typeface="Calibri"/>
                <a:cs typeface="Calibri"/>
                <a:sym typeface="Calibri"/>
              </a:rPr>
              <a:t>What future?</a:t>
            </a:r>
            <a:endParaRPr sz="1300" b="1" i="0" u="none" strike="noStrike" cap="none" dirty="0">
              <a:solidFill>
                <a:srgbClr val="2E3030"/>
              </a:solidFill>
              <a:latin typeface="Calibri"/>
              <a:ea typeface="Calibri"/>
              <a:cs typeface="Calibri"/>
              <a:sym typeface="Calibri"/>
            </a:endParaRPr>
          </a:p>
        </p:txBody>
      </p:sp>
      <p:sp>
        <p:nvSpPr>
          <p:cNvPr id="267" name="Google Shape;267;p2"/>
          <p:cNvSpPr/>
          <p:nvPr/>
        </p:nvSpPr>
        <p:spPr>
          <a:xfrm>
            <a:off x="4043587" y="2975486"/>
            <a:ext cx="1654500" cy="2078700"/>
          </a:xfrm>
          <a:prstGeom prst="roundRect">
            <a:avLst>
              <a:gd name="adj" fmla="val 12933"/>
            </a:avLst>
          </a:prstGeom>
          <a:solidFill>
            <a:srgbClr val="945E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700" b="0" i="0" u="none" strike="noStrike" cap="none">
              <a:solidFill>
                <a:srgbClr val="FFFFFF"/>
              </a:solidFill>
              <a:latin typeface="Calibri"/>
              <a:ea typeface="Calibri"/>
              <a:cs typeface="Calibri"/>
              <a:sym typeface="Calibri"/>
            </a:endParaRPr>
          </a:p>
        </p:txBody>
      </p:sp>
      <p:sp>
        <p:nvSpPr>
          <p:cNvPr id="268" name="Google Shape;268;p2"/>
          <p:cNvSpPr txBox="1"/>
          <p:nvPr/>
        </p:nvSpPr>
        <p:spPr>
          <a:xfrm>
            <a:off x="4239327" y="3171778"/>
            <a:ext cx="1441500" cy="178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500" b="1" i="0" u="none" strike="noStrike" cap="none">
                <a:solidFill>
                  <a:srgbClr val="FFFFFF"/>
                </a:solidFill>
                <a:latin typeface="Calibri"/>
                <a:ea typeface="Calibri"/>
                <a:cs typeface="Calibri"/>
                <a:sym typeface="Calibri"/>
              </a:rPr>
              <a:t>CREATIVE DIALOGUES</a:t>
            </a:r>
            <a:endParaRPr sz="15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5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300" b="1" i="0" u="none" strike="noStrike" cap="none">
                <a:solidFill>
                  <a:srgbClr val="FFFFFF"/>
                </a:solidFill>
                <a:latin typeface="Calibri"/>
                <a:ea typeface="Calibri"/>
                <a:cs typeface="Calibri"/>
                <a:sym typeface="Calibri"/>
              </a:rPr>
              <a:t>Connecting creative agents with landscape challenges </a:t>
            </a:r>
            <a:r>
              <a:rPr lang="en-US" sz="1300" b="1">
                <a:solidFill>
                  <a:srgbClr val="FFFFFF"/>
                </a:solidFill>
                <a:latin typeface="Calibri"/>
                <a:ea typeface="Calibri"/>
                <a:cs typeface="Calibri"/>
                <a:sym typeface="Calibri"/>
              </a:rPr>
              <a:t>and practices</a:t>
            </a:r>
            <a:endParaRPr sz="1300" b="1" i="0" u="none" strike="noStrike" cap="none">
              <a:solidFill>
                <a:srgbClr val="FFFFFF"/>
              </a:solidFill>
              <a:latin typeface="Calibri"/>
              <a:ea typeface="Calibri"/>
              <a:cs typeface="Calibri"/>
              <a:sym typeface="Calibri"/>
            </a:endParaRPr>
          </a:p>
        </p:txBody>
      </p:sp>
      <p:sp>
        <p:nvSpPr>
          <p:cNvPr id="269" name="Google Shape;269;p2"/>
          <p:cNvSpPr/>
          <p:nvPr/>
        </p:nvSpPr>
        <p:spPr>
          <a:xfrm>
            <a:off x="5747509" y="2988242"/>
            <a:ext cx="1654500" cy="2078700"/>
          </a:xfrm>
          <a:prstGeom prst="roundRect">
            <a:avLst>
              <a:gd name="adj" fmla="val 12933"/>
            </a:avLst>
          </a:prstGeom>
          <a:solidFill>
            <a:srgbClr val="8520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700" b="0" i="0" u="none" strike="noStrike" cap="none">
              <a:solidFill>
                <a:srgbClr val="FFFFFF"/>
              </a:solidFill>
              <a:latin typeface="Calibri"/>
              <a:ea typeface="Calibri"/>
              <a:cs typeface="Calibri"/>
              <a:sym typeface="Calibri"/>
            </a:endParaRPr>
          </a:p>
        </p:txBody>
      </p:sp>
      <p:sp>
        <p:nvSpPr>
          <p:cNvPr id="270" name="Google Shape;270;p2"/>
          <p:cNvSpPr txBox="1"/>
          <p:nvPr/>
        </p:nvSpPr>
        <p:spPr>
          <a:xfrm>
            <a:off x="5806051" y="3188444"/>
            <a:ext cx="15492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500" b="1" i="0" u="none" strike="noStrike" cap="none">
                <a:solidFill>
                  <a:srgbClr val="FFFFFF"/>
                </a:solidFill>
                <a:latin typeface="Calibri"/>
                <a:ea typeface="Calibri"/>
                <a:cs typeface="Calibri"/>
                <a:sym typeface="Calibri"/>
              </a:rPr>
              <a:t>RESIDENTIAL WORKSHOPS</a:t>
            </a:r>
            <a:endParaRPr sz="15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5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300" b="1" i="0" u="none" strike="noStrike" cap="none">
                <a:solidFill>
                  <a:srgbClr val="FFFFFF"/>
                </a:solidFill>
                <a:latin typeface="Calibri"/>
                <a:ea typeface="Calibri"/>
                <a:cs typeface="Calibri"/>
                <a:sym typeface="Calibri"/>
              </a:rPr>
              <a:t>Idea development</a:t>
            </a:r>
            <a:endParaRPr sz="1300" b="1" i="0" u="none" strike="noStrike" cap="none">
              <a:solidFill>
                <a:srgbClr val="FFFFFF"/>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400"/>
              <a:buFont typeface="Arial"/>
              <a:buNone/>
            </a:pPr>
            <a:endParaRPr sz="13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300" b="1" i="0" u="none" strike="noStrike" cap="none">
                <a:solidFill>
                  <a:srgbClr val="FFFFFF"/>
                </a:solidFill>
                <a:latin typeface="Calibri"/>
                <a:ea typeface="Calibri"/>
                <a:cs typeface="Calibri"/>
                <a:sym typeface="Calibri"/>
              </a:rPr>
              <a:t>Prototype planning</a:t>
            </a:r>
            <a:endParaRPr sz="1300" b="1" i="0" u="none" strike="noStrike" cap="none">
              <a:solidFill>
                <a:srgbClr val="FFFFFF"/>
              </a:solidFill>
              <a:latin typeface="Calibri"/>
              <a:ea typeface="Calibri"/>
              <a:cs typeface="Calibri"/>
              <a:sym typeface="Calibri"/>
            </a:endParaRPr>
          </a:p>
        </p:txBody>
      </p:sp>
      <p:sp>
        <p:nvSpPr>
          <p:cNvPr id="271" name="Google Shape;271;p2"/>
          <p:cNvSpPr/>
          <p:nvPr/>
        </p:nvSpPr>
        <p:spPr>
          <a:xfrm>
            <a:off x="7458898" y="3009249"/>
            <a:ext cx="1602000" cy="2078700"/>
          </a:xfrm>
          <a:prstGeom prst="roundRect">
            <a:avLst>
              <a:gd name="adj" fmla="val 12933"/>
            </a:avLst>
          </a:prstGeom>
          <a:solidFill>
            <a:srgbClr val="6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700" b="0" i="0" u="none" strike="noStrike" cap="none">
              <a:solidFill>
                <a:srgbClr val="E3E001"/>
              </a:solidFill>
              <a:latin typeface="Calibri"/>
              <a:ea typeface="Calibri"/>
              <a:cs typeface="Calibri"/>
              <a:sym typeface="Calibri"/>
            </a:endParaRPr>
          </a:p>
        </p:txBody>
      </p:sp>
      <p:sp>
        <p:nvSpPr>
          <p:cNvPr id="272" name="Google Shape;272;p2"/>
          <p:cNvSpPr txBox="1"/>
          <p:nvPr/>
        </p:nvSpPr>
        <p:spPr>
          <a:xfrm>
            <a:off x="7535438" y="3225623"/>
            <a:ext cx="1459200" cy="115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500" b="1" i="0" u="none" strike="noStrike" cap="none">
                <a:solidFill>
                  <a:srgbClr val="FFFFFF"/>
                </a:solidFill>
                <a:latin typeface="Calibri"/>
                <a:ea typeface="Calibri"/>
                <a:cs typeface="Calibri"/>
                <a:sym typeface="Calibri"/>
              </a:rPr>
              <a:t>PROTOTYPING</a:t>
            </a:r>
            <a:endParaRPr sz="15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5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3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300" b="1" i="0" u="none" strike="noStrike" cap="none">
                <a:solidFill>
                  <a:srgbClr val="FFFFFF"/>
                </a:solidFill>
                <a:latin typeface="Calibri"/>
                <a:ea typeface="Calibri"/>
                <a:cs typeface="Calibri"/>
                <a:sym typeface="Calibri"/>
              </a:rPr>
              <a:t>Elaborating on ideas in context</a:t>
            </a:r>
            <a:endParaRPr sz="1300" b="1" i="0" u="none" strike="noStrike" cap="none">
              <a:solidFill>
                <a:srgbClr val="FFFFFF"/>
              </a:solidFill>
              <a:latin typeface="Calibri"/>
              <a:ea typeface="Calibri"/>
              <a:cs typeface="Calibri"/>
              <a:sym typeface="Calibri"/>
            </a:endParaRPr>
          </a:p>
        </p:txBody>
      </p:sp>
      <p:sp>
        <p:nvSpPr>
          <p:cNvPr id="273" name="Google Shape;273;p2"/>
          <p:cNvSpPr/>
          <p:nvPr/>
        </p:nvSpPr>
        <p:spPr>
          <a:xfrm>
            <a:off x="3173911" y="2985214"/>
            <a:ext cx="807900" cy="2078700"/>
          </a:xfrm>
          <a:prstGeom prst="roundRect">
            <a:avLst>
              <a:gd name="adj" fmla="val 12933"/>
            </a:avLst>
          </a:prstGeom>
          <a:solidFill>
            <a:srgbClr val="DD7E6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700" b="0" i="0" u="none" strike="noStrike" cap="none">
              <a:solidFill>
                <a:srgbClr val="FFFFFF"/>
              </a:solidFill>
              <a:latin typeface="Calibri"/>
              <a:ea typeface="Calibri"/>
              <a:cs typeface="Calibri"/>
              <a:sym typeface="Calibri"/>
            </a:endParaRPr>
          </a:p>
        </p:txBody>
      </p:sp>
      <p:sp>
        <p:nvSpPr>
          <p:cNvPr id="274" name="Google Shape;274;p2"/>
          <p:cNvSpPr txBox="1"/>
          <p:nvPr/>
        </p:nvSpPr>
        <p:spPr>
          <a:xfrm rot="-5400000">
            <a:off x="2777217" y="3886180"/>
            <a:ext cx="1549200" cy="323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500" b="1" i="0" u="none" strike="noStrike" cap="none">
                <a:solidFill>
                  <a:srgbClr val="3F3F3F"/>
                </a:solidFill>
                <a:latin typeface="Calibri"/>
                <a:ea typeface="Calibri"/>
                <a:cs typeface="Calibri"/>
                <a:sym typeface="Calibri"/>
              </a:rPr>
              <a:t>CALL</a:t>
            </a:r>
            <a:endParaRPr sz="1500" b="1" i="0" u="none" strike="noStrike" cap="none">
              <a:solidFill>
                <a:srgbClr val="3F3F3F"/>
              </a:solidFill>
              <a:latin typeface="Calibri"/>
              <a:ea typeface="Calibri"/>
              <a:cs typeface="Calibri"/>
              <a:sym typeface="Calibri"/>
            </a:endParaRPr>
          </a:p>
        </p:txBody>
      </p:sp>
      <p:sp>
        <p:nvSpPr>
          <p:cNvPr id="275" name="Google Shape;275;p2"/>
          <p:cNvSpPr txBox="1"/>
          <p:nvPr/>
        </p:nvSpPr>
        <p:spPr>
          <a:xfrm>
            <a:off x="7689454" y="2117750"/>
            <a:ext cx="8559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500" b="1" i="0" u="none" strike="noStrike" cap="none">
                <a:solidFill>
                  <a:srgbClr val="595959"/>
                </a:solidFill>
                <a:latin typeface="Calibri"/>
                <a:ea typeface="Calibri"/>
                <a:cs typeface="Calibri"/>
                <a:sym typeface="Calibri"/>
              </a:rPr>
              <a:t>2 cycles</a:t>
            </a:r>
            <a:endParaRPr sz="1500" b="1" i="0" u="none" strike="noStrike" cap="none">
              <a:solidFill>
                <a:srgbClr val="595959"/>
              </a:solidFill>
              <a:latin typeface="Calibri"/>
              <a:ea typeface="Calibri"/>
              <a:cs typeface="Calibri"/>
              <a:sym typeface="Calibri"/>
            </a:endParaRPr>
          </a:p>
        </p:txBody>
      </p:sp>
      <p:sp>
        <p:nvSpPr>
          <p:cNvPr id="276" name="Google Shape;276;p2"/>
          <p:cNvSpPr/>
          <p:nvPr/>
        </p:nvSpPr>
        <p:spPr>
          <a:xfrm rot="5400000">
            <a:off x="9572682" y="2673047"/>
            <a:ext cx="339300" cy="234300"/>
          </a:xfrm>
          <a:prstGeom prst="triangle">
            <a:avLst>
              <a:gd name="adj" fmla="val 50000"/>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0" b="0" i="0" u="none" strike="noStrike" cap="none">
              <a:solidFill>
                <a:srgbClr val="FFFFFF"/>
              </a:solidFill>
              <a:latin typeface="Arial"/>
              <a:ea typeface="Arial"/>
              <a:cs typeface="Arial"/>
              <a:sym typeface="Arial"/>
            </a:endParaRPr>
          </a:p>
        </p:txBody>
      </p:sp>
      <p:sp>
        <p:nvSpPr>
          <p:cNvPr id="277" name="Google Shape;277;p2"/>
          <p:cNvSpPr/>
          <p:nvPr/>
        </p:nvSpPr>
        <p:spPr>
          <a:xfrm rot="-5400000">
            <a:off x="6647155" y="5184550"/>
            <a:ext cx="339300" cy="234300"/>
          </a:xfrm>
          <a:prstGeom prst="triangle">
            <a:avLst>
              <a:gd name="adj" fmla="val 50000"/>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0" b="0" i="0" u="none" strike="noStrike" cap="none">
              <a:solidFill>
                <a:srgbClr val="FFFFFF"/>
              </a:solidFill>
              <a:latin typeface="Arial"/>
              <a:ea typeface="Arial"/>
              <a:cs typeface="Arial"/>
              <a:sym typeface="Arial"/>
            </a:endParaRPr>
          </a:p>
        </p:txBody>
      </p:sp>
      <p:sp>
        <p:nvSpPr>
          <p:cNvPr id="278" name="Google Shape;278;p2"/>
          <p:cNvSpPr/>
          <p:nvPr/>
        </p:nvSpPr>
        <p:spPr>
          <a:xfrm>
            <a:off x="10657962" y="2447176"/>
            <a:ext cx="1311600" cy="2945100"/>
          </a:xfrm>
          <a:prstGeom prst="roundRect">
            <a:avLst>
              <a:gd name="adj" fmla="val 12933"/>
            </a:avLst>
          </a:prstGeom>
          <a:solidFill>
            <a:srgbClr val="38761D">
              <a:alpha val="685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700" b="0" i="0" u="none" strike="noStrike" cap="none">
              <a:solidFill>
                <a:srgbClr val="FFFFFF"/>
              </a:solidFill>
              <a:latin typeface="Calibri"/>
              <a:ea typeface="Calibri"/>
              <a:cs typeface="Calibri"/>
              <a:sym typeface="Calibri"/>
            </a:endParaRPr>
          </a:p>
        </p:txBody>
      </p:sp>
      <p:sp>
        <p:nvSpPr>
          <p:cNvPr id="279" name="Google Shape;279;p2"/>
          <p:cNvSpPr txBox="1"/>
          <p:nvPr/>
        </p:nvSpPr>
        <p:spPr>
          <a:xfrm rot="-5400000">
            <a:off x="10070082" y="3527096"/>
            <a:ext cx="2093700" cy="78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endParaRPr sz="1500" b="1" i="0" u="none" strike="noStrike" cap="none">
              <a:solidFill>
                <a:srgbClr val="2E303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US" sz="1500" b="1">
                <a:solidFill>
                  <a:srgbClr val="2E3030"/>
                </a:solidFill>
                <a:latin typeface="Calibri"/>
                <a:ea typeface="Calibri"/>
                <a:cs typeface="Calibri"/>
                <a:sym typeface="Calibri"/>
              </a:rPr>
              <a:t>LANDSCAPE SERVICES AND SCENARIOS</a:t>
            </a:r>
            <a:endParaRPr sz="1800" b="0" i="0" u="none" strike="noStrike" cap="none">
              <a:solidFill>
                <a:srgbClr val="000000"/>
              </a:solidFill>
              <a:latin typeface="Calibri"/>
              <a:ea typeface="Calibri"/>
              <a:cs typeface="Calibri"/>
              <a:sym typeface="Calibri"/>
            </a:endParaRPr>
          </a:p>
        </p:txBody>
      </p:sp>
      <p:sp>
        <p:nvSpPr>
          <p:cNvPr id="2" name="Google Shape;275;g28cc2b8d120_0_386">
            <a:extLst>
              <a:ext uri="{FF2B5EF4-FFF2-40B4-BE49-F238E27FC236}">
                <a16:creationId xmlns:a16="http://schemas.microsoft.com/office/drawing/2014/main" id="{CA7AB8F7-C8E8-E137-B683-F3F70375F187}"/>
              </a:ext>
            </a:extLst>
          </p:cNvPr>
          <p:cNvSpPr txBox="1">
            <a:spLocks/>
          </p:cNvSpPr>
          <p:nvPr/>
        </p:nvSpPr>
        <p:spPr>
          <a:xfrm>
            <a:off x="6445650" y="6218775"/>
            <a:ext cx="5666400" cy="555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0" algn="r">
              <a:lnSpc>
                <a:spcPct val="100000"/>
              </a:lnSpc>
              <a:spcBef>
                <a:spcPts val="0"/>
              </a:spcBef>
              <a:buFont typeface="Arial"/>
              <a:buNone/>
            </a:pPr>
            <a:r>
              <a:rPr lang="en-US" sz="1100" dirty="0">
                <a:solidFill>
                  <a:schemeClr val="tx1"/>
                </a:solidFill>
              </a:rPr>
              <a:t>I. Bianchi</a:t>
            </a:r>
          </a:p>
          <a:p>
            <a:pPr marL="0" indent="0" algn="r">
              <a:lnSpc>
                <a:spcPct val="100000"/>
              </a:lnSpc>
              <a:spcBef>
                <a:spcPts val="0"/>
              </a:spcBef>
              <a:buClr>
                <a:schemeClr val="lt1"/>
              </a:buClr>
              <a:buSzPts val="1600"/>
              <a:buFont typeface="Arial"/>
              <a:buNone/>
            </a:pPr>
            <a:r>
              <a:rPr lang="en-US" sz="1100" b="1" dirty="0">
                <a:solidFill>
                  <a:schemeClr val="tx1"/>
                </a:solidFill>
              </a:rPr>
              <a:t>NMP24</a:t>
            </a:r>
          </a:p>
          <a:p>
            <a:pPr marL="0" indent="0" algn="r">
              <a:lnSpc>
                <a:spcPct val="100000"/>
              </a:lnSpc>
              <a:spcBef>
                <a:spcPts val="0"/>
              </a:spcBef>
              <a:buClr>
                <a:schemeClr val="lt1"/>
              </a:buClr>
              <a:buSzPts val="1600"/>
              <a:buFont typeface="Arial"/>
              <a:buNone/>
            </a:pPr>
            <a:r>
              <a:rPr lang="en-US" sz="1100" dirty="0">
                <a:solidFill>
                  <a:schemeClr val="tx1"/>
                </a:solidFill>
              </a:rPr>
              <a:t>Reggio Calabria, 22/05/2024</a:t>
            </a:r>
          </a:p>
          <a:p>
            <a:pPr marL="0" indent="0" algn="ctr">
              <a:buSzPts val="2400"/>
              <a:buFont typeface="Arial"/>
              <a:buNone/>
            </a:pPr>
            <a:endParaRPr lang="en-US" sz="1800" dirty="0">
              <a:solidFill>
                <a:schemeClr val="tx1"/>
              </a:solidFill>
            </a:endParaRPr>
          </a:p>
        </p:txBody>
      </p:sp>
      <p:sp>
        <p:nvSpPr>
          <p:cNvPr id="3" name="Rettangolo 2">
            <a:extLst>
              <a:ext uri="{FF2B5EF4-FFF2-40B4-BE49-F238E27FC236}">
                <a16:creationId xmlns:a16="http://schemas.microsoft.com/office/drawing/2014/main" id="{5295D86A-A64A-274A-9AFE-CADA9947C77C}"/>
              </a:ext>
            </a:extLst>
          </p:cNvPr>
          <p:cNvSpPr/>
          <p:nvPr/>
        </p:nvSpPr>
        <p:spPr>
          <a:xfrm>
            <a:off x="111211" y="2323071"/>
            <a:ext cx="7383941" cy="33239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900976DE-34B7-125E-1D01-7B009A7DC9FA}"/>
              </a:ext>
            </a:extLst>
          </p:cNvPr>
          <p:cNvSpPr txBox="1"/>
          <p:nvPr/>
        </p:nvSpPr>
        <p:spPr>
          <a:xfrm>
            <a:off x="1898690" y="5095631"/>
            <a:ext cx="889987" cy="307777"/>
          </a:xfrm>
          <a:prstGeom prst="rect">
            <a:avLst/>
          </a:prstGeom>
          <a:noFill/>
        </p:spPr>
        <p:txBody>
          <a:bodyPr wrap="none" rtlCol="0">
            <a:spAutoFit/>
          </a:bodyPr>
          <a:lstStyle/>
          <a:p>
            <a:r>
              <a:rPr lang="it-IT" dirty="0"/>
              <a:t>04-07/23</a:t>
            </a:r>
          </a:p>
        </p:txBody>
      </p:sp>
      <p:sp>
        <p:nvSpPr>
          <p:cNvPr id="5" name="CasellaDiTesto 4">
            <a:extLst>
              <a:ext uri="{FF2B5EF4-FFF2-40B4-BE49-F238E27FC236}">
                <a16:creationId xmlns:a16="http://schemas.microsoft.com/office/drawing/2014/main" id="{AB62D338-0DD7-8A25-D510-BEC9F0AD6111}"/>
              </a:ext>
            </a:extLst>
          </p:cNvPr>
          <p:cNvSpPr txBox="1"/>
          <p:nvPr/>
        </p:nvSpPr>
        <p:spPr>
          <a:xfrm>
            <a:off x="3173911" y="5137442"/>
            <a:ext cx="889987" cy="307777"/>
          </a:xfrm>
          <a:prstGeom prst="rect">
            <a:avLst/>
          </a:prstGeom>
          <a:noFill/>
        </p:spPr>
        <p:txBody>
          <a:bodyPr wrap="none" rtlCol="0">
            <a:spAutoFit/>
          </a:bodyPr>
          <a:lstStyle/>
          <a:p>
            <a:r>
              <a:rPr lang="it-IT" dirty="0"/>
              <a:t>07-09/23</a:t>
            </a:r>
          </a:p>
        </p:txBody>
      </p:sp>
      <p:sp>
        <p:nvSpPr>
          <p:cNvPr id="6" name="CasellaDiTesto 5">
            <a:extLst>
              <a:ext uri="{FF2B5EF4-FFF2-40B4-BE49-F238E27FC236}">
                <a16:creationId xmlns:a16="http://schemas.microsoft.com/office/drawing/2014/main" id="{52CBEE73-D215-78A5-818F-760C98059A4E}"/>
              </a:ext>
            </a:extLst>
          </p:cNvPr>
          <p:cNvSpPr txBox="1"/>
          <p:nvPr/>
        </p:nvSpPr>
        <p:spPr>
          <a:xfrm>
            <a:off x="4512133" y="5132050"/>
            <a:ext cx="889987" cy="307777"/>
          </a:xfrm>
          <a:prstGeom prst="rect">
            <a:avLst/>
          </a:prstGeom>
          <a:noFill/>
        </p:spPr>
        <p:txBody>
          <a:bodyPr wrap="none" rtlCol="0">
            <a:spAutoFit/>
          </a:bodyPr>
          <a:lstStyle/>
          <a:p>
            <a:r>
              <a:rPr lang="it-IT" dirty="0"/>
              <a:t>09-12/23</a:t>
            </a:r>
          </a:p>
        </p:txBody>
      </p:sp>
      <p:sp>
        <p:nvSpPr>
          <p:cNvPr id="7" name="CasellaDiTesto 6">
            <a:extLst>
              <a:ext uri="{FF2B5EF4-FFF2-40B4-BE49-F238E27FC236}">
                <a16:creationId xmlns:a16="http://schemas.microsoft.com/office/drawing/2014/main" id="{197D1F50-3709-EDFC-1A2F-0E426A57BEA8}"/>
              </a:ext>
            </a:extLst>
          </p:cNvPr>
          <p:cNvSpPr txBox="1"/>
          <p:nvPr/>
        </p:nvSpPr>
        <p:spPr>
          <a:xfrm>
            <a:off x="5884648" y="5145580"/>
            <a:ext cx="631904" cy="307777"/>
          </a:xfrm>
          <a:prstGeom prst="rect">
            <a:avLst/>
          </a:prstGeom>
          <a:noFill/>
        </p:spPr>
        <p:txBody>
          <a:bodyPr wrap="none" rtlCol="0">
            <a:spAutoFit/>
          </a:bodyPr>
          <a:lstStyle/>
          <a:p>
            <a:r>
              <a:rPr lang="it-IT" dirty="0"/>
              <a:t>04/24</a:t>
            </a:r>
          </a:p>
        </p:txBody>
      </p:sp>
    </p:spTree>
    <p:extLst>
      <p:ext uri="{BB962C8B-B14F-4D97-AF65-F5344CB8AC3E}">
        <p14:creationId xmlns:p14="http://schemas.microsoft.com/office/powerpoint/2010/main" val="2321391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cielo, erba, aria aperta, nuvola&#10;&#10;Descrizione generata automaticamente">
            <a:extLst>
              <a:ext uri="{FF2B5EF4-FFF2-40B4-BE49-F238E27FC236}">
                <a16:creationId xmlns:a16="http://schemas.microsoft.com/office/drawing/2014/main" id="{2DDF42EE-7B90-E546-2E44-B3A00C35363D}"/>
              </a:ext>
            </a:extLst>
          </p:cNvPr>
          <p:cNvPicPr>
            <a:picLocks noChangeAspect="1"/>
          </p:cNvPicPr>
          <p:nvPr/>
        </p:nvPicPr>
        <p:blipFill rotWithShape="1">
          <a:blip r:embed="rId2"/>
          <a:srcRect t="12407" b="12778"/>
          <a:stretch/>
        </p:blipFill>
        <p:spPr>
          <a:xfrm>
            <a:off x="0" y="-1"/>
            <a:ext cx="9182100" cy="6869571"/>
          </a:xfrm>
          <a:prstGeom prst="rect">
            <a:avLst/>
          </a:prstGeom>
        </p:spPr>
      </p:pic>
      <p:sp>
        <p:nvSpPr>
          <p:cNvPr id="7" name="CasellaDiTesto 6">
            <a:extLst>
              <a:ext uri="{FF2B5EF4-FFF2-40B4-BE49-F238E27FC236}">
                <a16:creationId xmlns:a16="http://schemas.microsoft.com/office/drawing/2014/main" id="{30B80726-17C5-72D6-4509-F2314D49B370}"/>
              </a:ext>
            </a:extLst>
          </p:cNvPr>
          <p:cNvSpPr txBox="1"/>
          <p:nvPr/>
        </p:nvSpPr>
        <p:spPr>
          <a:xfrm>
            <a:off x="9445146" y="1261241"/>
            <a:ext cx="2709924" cy="1077218"/>
          </a:xfrm>
          <a:prstGeom prst="rect">
            <a:avLst/>
          </a:prstGeom>
          <a:noFill/>
        </p:spPr>
        <p:txBody>
          <a:bodyPr wrap="square" rtlCol="0">
            <a:spAutoFit/>
          </a:bodyPr>
          <a:lstStyle/>
          <a:p>
            <a:r>
              <a:rPr lang="it-IT" sz="3200" b="1" dirty="0">
                <a:solidFill>
                  <a:schemeClr val="accent3">
                    <a:lumMod val="50000"/>
                  </a:schemeClr>
                </a:solidFill>
                <a:latin typeface="Calibri" panose="020F0502020204030204" pitchFamily="34" charset="0"/>
                <a:cs typeface="Calibri" panose="020F0502020204030204" pitchFamily="34" charset="0"/>
              </a:rPr>
              <a:t>Jerez de La Frontera</a:t>
            </a:r>
          </a:p>
        </p:txBody>
      </p:sp>
      <p:sp>
        <p:nvSpPr>
          <p:cNvPr id="8" name="CasellaDiTesto 7">
            <a:extLst>
              <a:ext uri="{FF2B5EF4-FFF2-40B4-BE49-F238E27FC236}">
                <a16:creationId xmlns:a16="http://schemas.microsoft.com/office/drawing/2014/main" id="{F88BC58C-E445-DF30-F8CA-15C5E2746C26}"/>
              </a:ext>
            </a:extLst>
          </p:cNvPr>
          <p:cNvSpPr txBox="1"/>
          <p:nvPr/>
        </p:nvSpPr>
        <p:spPr>
          <a:xfrm>
            <a:off x="9445146" y="2338459"/>
            <a:ext cx="2409634" cy="1200329"/>
          </a:xfrm>
          <a:prstGeom prst="rect">
            <a:avLst/>
          </a:prstGeom>
          <a:noFill/>
        </p:spPr>
        <p:txBody>
          <a:bodyPr wrap="none" rtlCol="0">
            <a:spAutoFit/>
          </a:bodyPr>
          <a:lstStyle/>
          <a:p>
            <a:r>
              <a:rPr lang="it-IT" sz="2400" dirty="0">
                <a:solidFill>
                  <a:schemeClr val="accent3">
                    <a:lumMod val="50000"/>
                  </a:schemeClr>
                </a:solidFill>
                <a:latin typeface="Calibri" panose="020F0502020204030204" pitchFamily="34" charset="0"/>
                <a:cs typeface="Calibri" panose="020F0502020204030204" pitchFamily="34" charset="0"/>
              </a:rPr>
              <a:t>a </a:t>
            </a:r>
            <a:r>
              <a:rPr lang="it-IT" sz="2400" dirty="0" err="1">
                <a:solidFill>
                  <a:schemeClr val="accent3">
                    <a:lumMod val="50000"/>
                  </a:schemeClr>
                </a:solidFill>
                <a:latin typeface="Calibri" panose="020F0502020204030204" pitchFamily="34" charset="0"/>
                <a:cs typeface="Calibri" panose="020F0502020204030204" pitchFamily="34" charset="0"/>
              </a:rPr>
              <a:t>wine</a:t>
            </a:r>
            <a:r>
              <a:rPr lang="it-IT" sz="2400" dirty="0">
                <a:solidFill>
                  <a:schemeClr val="accent3">
                    <a:lumMod val="50000"/>
                  </a:schemeClr>
                </a:solidFill>
                <a:latin typeface="Calibri" panose="020F0502020204030204" pitchFamily="34" charset="0"/>
                <a:cs typeface="Calibri" panose="020F0502020204030204" pitchFamily="34" charset="0"/>
              </a:rPr>
              <a:t> </a:t>
            </a:r>
            <a:r>
              <a:rPr lang="it-IT" sz="2400" dirty="0" err="1">
                <a:solidFill>
                  <a:schemeClr val="accent3">
                    <a:lumMod val="50000"/>
                  </a:schemeClr>
                </a:solidFill>
                <a:latin typeface="Calibri" panose="020F0502020204030204" pitchFamily="34" charset="0"/>
                <a:cs typeface="Calibri" panose="020F0502020204030204" pitchFamily="34" charset="0"/>
              </a:rPr>
              <a:t>landscape</a:t>
            </a:r>
            <a:r>
              <a:rPr lang="it-IT" sz="2400" dirty="0">
                <a:solidFill>
                  <a:schemeClr val="accent3">
                    <a:lumMod val="50000"/>
                  </a:schemeClr>
                </a:solidFill>
                <a:latin typeface="Calibri" panose="020F0502020204030204" pitchFamily="34" charset="0"/>
                <a:cs typeface="Calibri" panose="020F0502020204030204" pitchFamily="34" charset="0"/>
              </a:rPr>
              <a:t> </a:t>
            </a:r>
          </a:p>
          <a:p>
            <a:r>
              <a:rPr lang="it-IT" sz="2400" dirty="0" err="1">
                <a:solidFill>
                  <a:schemeClr val="accent3">
                    <a:lumMod val="50000"/>
                  </a:schemeClr>
                </a:solidFill>
                <a:latin typeface="Calibri" panose="020F0502020204030204" pitchFamily="34" charset="0"/>
                <a:cs typeface="Calibri" panose="020F0502020204030204" pitchFamily="34" charset="0"/>
              </a:rPr>
              <a:t>challenged</a:t>
            </a:r>
            <a:r>
              <a:rPr lang="it-IT" sz="2400" dirty="0">
                <a:solidFill>
                  <a:schemeClr val="accent3">
                    <a:lumMod val="50000"/>
                  </a:schemeClr>
                </a:solidFill>
                <a:latin typeface="Calibri" panose="020F0502020204030204" pitchFamily="34" charset="0"/>
                <a:cs typeface="Calibri" panose="020F0502020204030204" pitchFamily="34" charset="0"/>
              </a:rPr>
              <a:t> </a:t>
            </a:r>
          </a:p>
          <a:p>
            <a:r>
              <a:rPr lang="it-IT" sz="2400" dirty="0">
                <a:solidFill>
                  <a:schemeClr val="accent3">
                    <a:lumMod val="50000"/>
                  </a:schemeClr>
                </a:solidFill>
                <a:latin typeface="Calibri" panose="020F0502020204030204" pitchFamily="34" charset="0"/>
                <a:cs typeface="Calibri" panose="020F0502020204030204" pitchFamily="34" charset="0"/>
              </a:rPr>
              <a:t>by CC </a:t>
            </a:r>
            <a:r>
              <a:rPr lang="it-IT" sz="2400" dirty="0" err="1">
                <a:solidFill>
                  <a:schemeClr val="accent3">
                    <a:lumMod val="50000"/>
                  </a:schemeClr>
                </a:solidFill>
                <a:latin typeface="Calibri" panose="020F0502020204030204" pitchFamily="34" charset="0"/>
                <a:cs typeface="Calibri" panose="020F0502020204030204" pitchFamily="34" charset="0"/>
              </a:rPr>
              <a:t>effects</a:t>
            </a:r>
            <a:r>
              <a:rPr lang="it-IT" sz="2400" dirty="0">
                <a:solidFill>
                  <a:schemeClr val="accent3">
                    <a:lumMod val="50000"/>
                  </a:schemeClr>
                </a:solidFill>
                <a:latin typeface="Calibri" panose="020F0502020204030204" pitchFamily="34" charset="0"/>
                <a:cs typeface="Calibri" panose="020F0502020204030204" pitchFamily="34" charset="0"/>
              </a:rPr>
              <a:t> </a:t>
            </a:r>
          </a:p>
        </p:txBody>
      </p:sp>
      <p:sp>
        <p:nvSpPr>
          <p:cNvPr id="9" name="CasellaDiTesto 8">
            <a:extLst>
              <a:ext uri="{FF2B5EF4-FFF2-40B4-BE49-F238E27FC236}">
                <a16:creationId xmlns:a16="http://schemas.microsoft.com/office/drawing/2014/main" id="{98CE4490-3A3A-1ABB-2369-52227A29475D}"/>
              </a:ext>
            </a:extLst>
          </p:cNvPr>
          <p:cNvSpPr txBox="1"/>
          <p:nvPr/>
        </p:nvSpPr>
        <p:spPr>
          <a:xfrm>
            <a:off x="166536" y="6223239"/>
            <a:ext cx="6098058" cy="646331"/>
          </a:xfrm>
          <a:prstGeom prst="rect">
            <a:avLst/>
          </a:prstGeom>
          <a:noFill/>
        </p:spPr>
        <p:txBody>
          <a:bodyPr wrap="square">
            <a:spAutoFit/>
          </a:bodyPr>
          <a:lstStyle/>
          <a:p>
            <a:pPr rtl="0">
              <a:spcBef>
                <a:spcPts val="0"/>
              </a:spcBef>
              <a:spcAft>
                <a:spcPts val="0"/>
              </a:spcAft>
            </a:pPr>
            <a:r>
              <a:rPr lang="it-IT" sz="1200" b="1" i="0" u="none" strike="noStrike" dirty="0">
                <a:solidFill>
                  <a:srgbClr val="FFFFFF"/>
                </a:solidFill>
                <a:effectLst/>
                <a:latin typeface="Lato" panose="020F0502020204030203" pitchFamily="34" charset="0"/>
              </a:rPr>
              <a:t>Photo: </a:t>
            </a:r>
            <a:r>
              <a:rPr lang="it-IT" sz="1200" b="1" dirty="0">
                <a:solidFill>
                  <a:srgbClr val="FFFFFF"/>
                </a:solidFill>
                <a:latin typeface="Lato" panose="020F0502020204030203" pitchFamily="34" charset="0"/>
              </a:rPr>
              <a:t>I. Bianchi</a:t>
            </a:r>
          </a:p>
          <a:p>
            <a:pPr rtl="0">
              <a:spcBef>
                <a:spcPts val="0"/>
              </a:spcBef>
              <a:spcAft>
                <a:spcPts val="0"/>
              </a:spcAft>
            </a:pPr>
            <a:r>
              <a:rPr lang="it-IT" sz="1200" b="1" dirty="0">
                <a:solidFill>
                  <a:srgbClr val="FFFFFF"/>
                </a:solidFill>
                <a:latin typeface="Lato" panose="020F0502020204030203" pitchFamily="34" charset="0"/>
              </a:rPr>
              <a:t>April 2024</a:t>
            </a:r>
            <a:br>
              <a:rPr lang="it-IT" sz="1200" dirty="0"/>
            </a:br>
            <a:endParaRPr lang="it-IT" sz="1200" dirty="0"/>
          </a:p>
        </p:txBody>
      </p:sp>
    </p:spTree>
    <p:extLst>
      <p:ext uri="{BB962C8B-B14F-4D97-AF65-F5344CB8AC3E}">
        <p14:creationId xmlns:p14="http://schemas.microsoft.com/office/powerpoint/2010/main" val="1458717638"/>
      </p:ext>
    </p:extLst>
  </p:cSld>
  <p:clrMapOvr>
    <a:masterClrMapping/>
  </p:clrMapOvr>
</p:sld>
</file>

<file path=ppt/theme/theme1.xml><?xml version="1.0" encoding="utf-8"?>
<a:theme xmlns:a="http://schemas.openxmlformats.org/drawingml/2006/main" name="Custom Design">
  <a:themeElements>
    <a:clrScheme name="PALIMPSEST">
      <a:dk1>
        <a:srgbClr val="000000"/>
      </a:dk1>
      <a:lt1>
        <a:srgbClr val="FFFFFF"/>
      </a:lt1>
      <a:dk2>
        <a:srgbClr val="422828"/>
      </a:dk2>
      <a:lt2>
        <a:srgbClr val="ECE4DA"/>
      </a:lt2>
      <a:accent1>
        <a:srgbClr val="616B73"/>
      </a:accent1>
      <a:accent2>
        <a:srgbClr val="97A486"/>
      </a:accent2>
      <a:accent3>
        <a:srgbClr val="CF8C61"/>
      </a:accent3>
      <a:accent4>
        <a:srgbClr val="F2EDE8"/>
      </a:accent4>
      <a:accent5>
        <a:srgbClr val="616B73"/>
      </a:accent5>
      <a:accent6>
        <a:srgbClr val="422828"/>
      </a:accent6>
      <a:hlink>
        <a:srgbClr val="616B73"/>
      </a:hlink>
      <a:folHlink>
        <a:srgbClr val="CF8C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PALIMPSEST">
      <a:dk1>
        <a:srgbClr val="000000"/>
      </a:dk1>
      <a:lt1>
        <a:srgbClr val="FFFFFF"/>
      </a:lt1>
      <a:dk2>
        <a:srgbClr val="422828"/>
      </a:dk2>
      <a:lt2>
        <a:srgbClr val="ECE4DA"/>
      </a:lt2>
      <a:accent1>
        <a:srgbClr val="616B73"/>
      </a:accent1>
      <a:accent2>
        <a:srgbClr val="97A486"/>
      </a:accent2>
      <a:accent3>
        <a:srgbClr val="CF8C61"/>
      </a:accent3>
      <a:accent4>
        <a:srgbClr val="F2EDE8"/>
      </a:accent4>
      <a:accent5>
        <a:srgbClr val="616B73"/>
      </a:accent5>
      <a:accent6>
        <a:srgbClr val="422828"/>
      </a:accent6>
      <a:hlink>
        <a:srgbClr val="616B73"/>
      </a:hlink>
      <a:folHlink>
        <a:srgbClr val="CF8C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PALIMPSEST">
      <a:dk1>
        <a:srgbClr val="000000"/>
      </a:dk1>
      <a:lt1>
        <a:srgbClr val="FFFFFF"/>
      </a:lt1>
      <a:dk2>
        <a:srgbClr val="422828"/>
      </a:dk2>
      <a:lt2>
        <a:srgbClr val="ECE4DA"/>
      </a:lt2>
      <a:accent1>
        <a:srgbClr val="616B73"/>
      </a:accent1>
      <a:accent2>
        <a:srgbClr val="97A486"/>
      </a:accent2>
      <a:accent3>
        <a:srgbClr val="CF8C61"/>
      </a:accent3>
      <a:accent4>
        <a:srgbClr val="F2EDE8"/>
      </a:accent4>
      <a:accent5>
        <a:srgbClr val="616B73"/>
      </a:accent5>
      <a:accent6>
        <a:srgbClr val="422828"/>
      </a:accent6>
      <a:hlink>
        <a:srgbClr val="616B73"/>
      </a:hlink>
      <a:folHlink>
        <a:srgbClr val="CF8C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1409</TotalTime>
  <Words>1004</Words>
  <Application>Microsoft Macintosh PowerPoint</Application>
  <PresentationFormat>Widescreen</PresentationFormat>
  <Paragraphs>276</Paragraphs>
  <Slides>22</Slides>
  <Notes>18</Notes>
  <HiddenSlides>0</HiddenSlides>
  <MMClips>0</MMClips>
  <ScaleCrop>false</ScaleCrop>
  <HeadingPairs>
    <vt:vector size="6" baseType="variant">
      <vt:variant>
        <vt:lpstr>Caratteri utilizzati</vt:lpstr>
      </vt:variant>
      <vt:variant>
        <vt:i4>4</vt:i4>
      </vt:variant>
      <vt:variant>
        <vt:lpstr>Tema</vt:lpstr>
      </vt:variant>
      <vt:variant>
        <vt:i4>3</vt:i4>
      </vt:variant>
      <vt:variant>
        <vt:lpstr>Titoli diapositive</vt:lpstr>
      </vt:variant>
      <vt:variant>
        <vt:i4>22</vt:i4>
      </vt:variant>
    </vt:vector>
  </HeadingPairs>
  <TitlesOfParts>
    <vt:vector size="29" baseType="lpstr">
      <vt:lpstr>Arial</vt:lpstr>
      <vt:lpstr>Calibri</vt:lpstr>
      <vt:lpstr>Inter</vt:lpstr>
      <vt:lpstr>Lato</vt:lpstr>
      <vt:lpstr>Custom Design</vt:lpstr>
      <vt:lpstr>Office Theme</vt:lpstr>
      <vt:lpstr>1_Custom Design</vt:lpstr>
      <vt:lpstr>Presentazione standard di PowerPoint</vt:lpstr>
      <vt:lpstr>Rethinking landscapes in a changing climate An experiment from Spain  Irene Bianchi Department of Architecture and Urban Studies Politecnico di Milano  With:  M. Vitaller Del Olmo, A. De Götzen, N. Morelli (AAU) G. Concilio (DAStU - POLIMI)</vt:lpstr>
      <vt:lpstr>Presentazione standard di PowerPoint</vt:lpstr>
      <vt:lpstr>The starting point</vt:lpstr>
      <vt:lpstr>The question</vt:lpstr>
      <vt:lpstr>The methodology | A co-creation approach</vt:lpstr>
      <vt:lpstr>The actors</vt:lpstr>
      <vt:lpstr>The methodology | A co-creation approach</vt:lpstr>
      <vt:lpstr>Presentazione standard di PowerPoint</vt:lpstr>
      <vt:lpstr>Presentazione standard di PowerPoint</vt:lpstr>
      <vt:lpstr>Presentazione standard di PowerPoint</vt:lpstr>
      <vt:lpstr>Presentazione standard di PowerPoint</vt:lpstr>
      <vt:lpstr>The experiment | Pilot activation</vt:lpstr>
      <vt:lpstr>A new energy landscape?</vt:lpstr>
      <vt:lpstr>The experiment | Creative dialogues</vt:lpstr>
      <vt:lpstr>Presentazione standard di PowerPoint</vt:lpstr>
      <vt:lpstr>The experiment | RW</vt:lpstr>
      <vt:lpstr>Preliminary insights | I</vt:lpstr>
      <vt:lpstr>Preliminary insights | II</vt:lpstr>
      <vt:lpstr>Preliminary insights | III</vt:lpstr>
      <vt:lpstr>Preliminary reflections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Irini Krimpa</dc:creator>
  <cp:lastModifiedBy>Irene Bianchi</cp:lastModifiedBy>
  <cp:revision>3</cp:revision>
  <dcterms:created xsi:type="dcterms:W3CDTF">2023-07-27T10:43:00Z</dcterms:created>
  <dcterms:modified xsi:type="dcterms:W3CDTF">2024-06-23T18:49:59Z</dcterms:modified>
</cp:coreProperties>
</file>